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6" r:id="rId5"/>
    <p:sldMasterId id="2147483765" r:id="rId6"/>
  </p:sldMasterIdLst>
  <p:notesMasterIdLst>
    <p:notesMasterId r:id="rId30"/>
  </p:notesMasterIdLst>
  <p:sldIdLst>
    <p:sldId id="256" r:id="rId7"/>
    <p:sldId id="257" r:id="rId8"/>
    <p:sldId id="263" r:id="rId9"/>
    <p:sldId id="269" r:id="rId10"/>
    <p:sldId id="1892" r:id="rId11"/>
    <p:sldId id="268" r:id="rId12"/>
    <p:sldId id="260" r:id="rId13"/>
    <p:sldId id="1891" r:id="rId14"/>
    <p:sldId id="1888" r:id="rId15"/>
    <p:sldId id="1886" r:id="rId16"/>
    <p:sldId id="271" r:id="rId17"/>
    <p:sldId id="1890" r:id="rId18"/>
    <p:sldId id="266" r:id="rId19"/>
    <p:sldId id="1889" r:id="rId20"/>
    <p:sldId id="261" r:id="rId21"/>
    <p:sldId id="265" r:id="rId22"/>
    <p:sldId id="4514" r:id="rId23"/>
    <p:sldId id="4516" r:id="rId24"/>
    <p:sldId id="267" r:id="rId25"/>
    <p:sldId id="4518" r:id="rId26"/>
    <p:sldId id="4519" r:id="rId27"/>
    <p:sldId id="4520" r:id="rId28"/>
    <p:sldId id="451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3"/>
            <p14:sldId id="269"/>
            <p14:sldId id="1892"/>
            <p14:sldId id="268"/>
            <p14:sldId id="260"/>
            <p14:sldId id="1891"/>
            <p14:sldId id="1888"/>
            <p14:sldId id="1886"/>
            <p14:sldId id="271"/>
            <p14:sldId id="1890"/>
            <p14:sldId id="266"/>
            <p14:sldId id="1889"/>
            <p14:sldId id="261"/>
            <p14:sldId id="265"/>
            <p14:sldId id="4514"/>
            <p14:sldId id="4516"/>
            <p14:sldId id="267"/>
            <p14:sldId id="4518"/>
            <p14:sldId id="4519"/>
            <p14:sldId id="4520"/>
            <p14:sldId id="45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E2068C"/>
    <a:srgbClr val="F8F8F8"/>
    <a:srgbClr val="FFC000"/>
    <a:srgbClr val="00A389"/>
    <a:srgbClr val="686868"/>
    <a:srgbClr val="0078D7"/>
    <a:srgbClr val="FFC820"/>
    <a:srgbClr val="672A7A"/>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78000" autoAdjust="0"/>
  </p:normalViewPr>
  <p:slideViewPr>
    <p:cSldViewPr snapToGrid="0">
      <p:cViewPr varScale="1">
        <p:scale>
          <a:sx n="52" d="100"/>
          <a:sy n="52" d="100"/>
        </p:scale>
        <p:origin x="9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‹N°›</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0217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266910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technology that allows the creation and use of containers, basically it is a tool that allows developers and sys-admins to easily deploy their applications in a sandbox (containers) to run on the host operating system i.e. Linux.</a:t>
            </a:r>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81373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CA" sz="1200" kern="1200" dirty="0">
                <a:solidFill>
                  <a:schemeClr val="tx1"/>
                </a:solidFill>
                <a:effectLst/>
                <a:latin typeface="+mn-lt"/>
                <a:ea typeface="+mn-ea"/>
                <a:cs typeface="+mn-cs"/>
              </a:rPr>
              <a:t>Designing resilient distributed microservices systems</a:t>
            </a:r>
          </a:p>
          <a:p>
            <a:pPr lvl="0"/>
            <a:r>
              <a:rPr lang="en-CA" sz="1200" kern="1200" dirty="0">
                <a:solidFill>
                  <a:schemeClr val="tx1"/>
                </a:solidFill>
                <a:effectLst/>
                <a:latin typeface="+mn-lt"/>
                <a:ea typeface="+mn-ea"/>
                <a:cs typeface="+mn-cs"/>
              </a:rPr>
              <a:t>Implementing microservices</a:t>
            </a:r>
          </a:p>
          <a:p>
            <a:pPr lvl="0"/>
            <a:r>
              <a:rPr lang="en-CA" sz="1200" kern="1200" dirty="0">
                <a:solidFill>
                  <a:schemeClr val="tx1"/>
                </a:solidFill>
                <a:effectLst/>
                <a:latin typeface="+mn-lt"/>
                <a:ea typeface="+mn-ea"/>
                <a:cs typeface="+mn-cs"/>
              </a:rPr>
              <a:t>Microservices communication</a:t>
            </a:r>
          </a:p>
          <a:p>
            <a:pPr lvl="0"/>
            <a:r>
              <a:rPr lang="en-CA" sz="1200" kern="1200" dirty="0">
                <a:solidFill>
                  <a:schemeClr val="tx1"/>
                </a:solidFill>
                <a:effectLst/>
                <a:latin typeface="+mn-lt"/>
                <a:ea typeface="+mn-ea"/>
                <a:cs typeface="+mn-cs"/>
              </a:rPr>
              <a:t>Monitoring microservices</a:t>
            </a:r>
          </a:p>
          <a:p>
            <a:pPr lvl="0"/>
            <a:r>
              <a:rPr lang="en-CA" sz="1200" kern="1200" dirty="0">
                <a:solidFill>
                  <a:schemeClr val="tx1"/>
                </a:solidFill>
                <a:effectLst/>
                <a:latin typeface="+mn-lt"/>
                <a:ea typeface="+mn-ea"/>
                <a:cs typeface="+mn-cs"/>
              </a:rPr>
              <a:t>Securing microservices</a:t>
            </a:r>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53036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Deploying microservices</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4231601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196630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49728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b="1"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8610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60380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25702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160862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9184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63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1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538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183738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9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825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0992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0345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69400" y="1262925"/>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27073" y="6265189"/>
            <a:ext cx="1984839" cy="399981"/>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002060"/>
                </a:solidFill>
                <a:effectLst/>
                <a:uLnTx/>
                <a:uFillTx/>
                <a:latin typeface="Segoe UI"/>
                <a:ea typeface="+mn-ea"/>
                <a:cs typeface="+mn-cs"/>
              </a:rPr>
              <a:t>Microsoft Azure</a:t>
            </a:r>
          </a:p>
        </p:txBody>
      </p:sp>
      <p:sp>
        <p:nvSpPr>
          <p:cNvPr id="6" name="Slide Number Placeholder 3"/>
          <p:cNvSpPr>
            <a:spLocks noGrp="1"/>
          </p:cNvSpPr>
          <p:nvPr>
            <p:ph type="sldNum" sz="quarter" idx="12"/>
          </p:nvPr>
        </p:nvSpPr>
        <p:spPr>
          <a:xfrm>
            <a:off x="9145508" y="6282630"/>
            <a:ext cx="2743200" cy="365125"/>
          </a:xfrm>
          <a:prstGeom prst="rect">
            <a:avLst/>
          </a:prstGeom>
        </p:spPr>
        <p:txBody>
          <a:bodyPr/>
          <a:lstStyle>
            <a:lvl1pPr>
              <a:defRPr>
                <a:solidFill>
                  <a:srgbClr val="002060"/>
                </a:solidFill>
              </a:defRPr>
            </a:lvl1pPr>
          </a:lstStyle>
          <a:p>
            <a:pPr defTabSz="914367">
              <a:defRPr/>
            </a:pPr>
            <a:fld id="{0A164282-434E-41D4-9582-783D542A7B68}" type="slidenum">
              <a:rPr lang="en-US" sz="1765" smtClean="0"/>
              <a:pPr defTabSz="914367">
                <a:defRPr/>
              </a:pPr>
              <a:t>‹N°›</a:t>
            </a:fld>
            <a:endParaRPr lang="en-US" sz="1765" dirty="0"/>
          </a:p>
        </p:txBody>
      </p:sp>
    </p:spTree>
    <p:extLst>
      <p:ext uri="{BB962C8B-B14F-4D97-AF65-F5344CB8AC3E}">
        <p14:creationId xmlns:p14="http://schemas.microsoft.com/office/powerpoint/2010/main" val="89814718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71994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250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585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679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4285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459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58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559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38382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3205022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0683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238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687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7676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2804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6726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7815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241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32866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0FF8D-7E0A-4E0B-9CEF-45111A559C24}"/>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2279CE70-7210-4880-8E7C-9CF4ED607EA9}"/>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3FE5BAE-D018-41C4-8A5B-2227305F53A2}"/>
              </a:ext>
            </a:extLst>
          </p:cNvPr>
          <p:cNvSpPr>
            <a:spLocks noGrp="1"/>
          </p:cNvSpPr>
          <p:nvPr>
            <p:ph type="dt" sz="half" idx="10"/>
          </p:nvPr>
        </p:nvSpPr>
        <p:spPr/>
        <p:txBody>
          <a:bodyPr/>
          <a:lstStyle/>
          <a:p>
            <a:fld id="{DDFB6CFB-E0B6-4AB4-902F-09E895B9CA59}" type="datetimeFigureOut">
              <a:rPr lang="en-US" smtClean="0"/>
              <a:t>9/28/2019</a:t>
            </a:fld>
            <a:endParaRPr lang="en-US"/>
          </a:p>
        </p:txBody>
      </p:sp>
      <p:sp>
        <p:nvSpPr>
          <p:cNvPr id="5" name="Footer Placeholder 4">
            <a:extLst>
              <a:ext uri="{FF2B5EF4-FFF2-40B4-BE49-F238E27FC236}">
                <a16:creationId xmlns:a16="http://schemas.microsoft.com/office/drawing/2014/main" id="{7E31466F-2007-42D4-8471-562445B51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E74BC-EB9E-4703-9326-089B79A43368}"/>
              </a:ext>
            </a:extLst>
          </p:cNvPr>
          <p:cNvSpPr>
            <a:spLocks noGrp="1"/>
          </p:cNvSpPr>
          <p:nvPr>
            <p:ph type="sldNum" sz="quarter" idx="12"/>
          </p:nvPr>
        </p:nvSpPr>
        <p:spPr/>
        <p:txBody>
          <a:bodyPr/>
          <a:lstStyle/>
          <a:p>
            <a:fld id="{E4B85255-8F17-4A4D-BC00-E225AB4C6D2B}" type="slidenum">
              <a:rPr lang="en-US" smtClean="0"/>
              <a:t>‹N°›</a:t>
            </a:fld>
            <a:endParaRPr lang="en-US"/>
          </a:p>
        </p:txBody>
      </p:sp>
    </p:spTree>
    <p:extLst>
      <p:ext uri="{BB962C8B-B14F-4D97-AF65-F5344CB8AC3E}">
        <p14:creationId xmlns:p14="http://schemas.microsoft.com/office/powerpoint/2010/main" val="11342269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7639162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8392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E74-16F5-4676-83FC-8CCBD63D0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50A0D5-C071-4F1A-979D-B6AA3041F9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EF1C-CF37-44EE-8D82-6699FAB0734B}"/>
              </a:ext>
            </a:extLst>
          </p:cNvPr>
          <p:cNvSpPr>
            <a:spLocks noGrp="1"/>
          </p:cNvSpPr>
          <p:nvPr>
            <p:ph type="dt" sz="half" idx="10"/>
          </p:nvPr>
        </p:nvSpPr>
        <p:spPr/>
        <p:txBody>
          <a:bodyPr/>
          <a:lstStyle/>
          <a:p>
            <a:fld id="{94DAD4EF-CC38-40CA-8530-3F8A36D27854}" type="datetimeFigureOut">
              <a:rPr lang="en-US" smtClean="0"/>
              <a:t>9/28/2019</a:t>
            </a:fld>
            <a:endParaRPr lang="en-US"/>
          </a:p>
        </p:txBody>
      </p:sp>
      <p:sp>
        <p:nvSpPr>
          <p:cNvPr id="5" name="Footer Placeholder 4">
            <a:extLst>
              <a:ext uri="{FF2B5EF4-FFF2-40B4-BE49-F238E27FC236}">
                <a16:creationId xmlns:a16="http://schemas.microsoft.com/office/drawing/2014/main" id="{3AC9C80C-0FF5-4904-9457-C8035D4E7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A0065-4C7B-44F4-BD7E-0344CCA0B146}"/>
              </a:ext>
            </a:extLst>
          </p:cNvPr>
          <p:cNvSpPr>
            <a:spLocks noGrp="1"/>
          </p:cNvSpPr>
          <p:nvPr>
            <p:ph type="sldNum" sz="quarter" idx="12"/>
          </p:nvPr>
        </p:nvSpPr>
        <p:spPr/>
        <p:txBody>
          <a:bodyPr/>
          <a:lstStyle/>
          <a:p>
            <a:fld id="{A57A034F-3359-44F0-95E5-6AE3EE39738C}" type="slidenum">
              <a:rPr lang="en-US" smtClean="0"/>
              <a:t>‹N°›</a:t>
            </a:fld>
            <a:endParaRPr lang="en-US"/>
          </a:p>
        </p:txBody>
      </p:sp>
    </p:spTree>
    <p:extLst>
      <p:ext uri="{BB962C8B-B14F-4D97-AF65-F5344CB8AC3E}">
        <p14:creationId xmlns:p14="http://schemas.microsoft.com/office/powerpoint/2010/main" val="3588928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5867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3.emf"/><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52" r:id="rId10"/>
    <p:sldLayoutId id="2147483753" r:id="rId11"/>
    <p:sldLayoutId id="2147483728" r:id="rId12"/>
    <p:sldLayoutId id="2147483726" r:id="rId13"/>
    <p:sldLayoutId id="2147483754" r:id="rId14"/>
    <p:sldLayoutId id="2147483755" r:id="rId15"/>
    <p:sldLayoutId id="2147483791"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2887210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35235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5" r:id="rId19"/>
    <p:sldLayoutId id="2147483786" r:id="rId20"/>
    <p:sldLayoutId id="2147483787" r:id="rId21"/>
    <p:sldLayoutId id="2147483788" r:id="rId22"/>
    <p:sldLayoutId id="2147483789" r:id="rId23"/>
    <p:sldLayoutId id="2147483790"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em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 coins arrondis 21">
            <a:extLst>
              <a:ext uri="{FF2B5EF4-FFF2-40B4-BE49-F238E27FC236}">
                <a16:creationId xmlns:a16="http://schemas.microsoft.com/office/drawing/2014/main" id="{4A0DE3A6-7FF9-448A-827D-920CBC6E1F9F}"/>
              </a:ext>
            </a:extLst>
          </p:cNvPr>
          <p:cNvSpPr/>
          <p:nvPr/>
        </p:nvSpPr>
        <p:spPr bwMode="auto">
          <a:xfrm>
            <a:off x="3634508" y="2027529"/>
            <a:ext cx="6326910" cy="2530615"/>
          </a:xfrm>
          <a:prstGeom prst="roundRect">
            <a:avLst/>
          </a:prstGeom>
          <a:ln w="6350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b="1" kern="0" dirty="0">
              <a:solidFill>
                <a:schemeClr val="tx1"/>
              </a:solidFill>
            </a:endParaRPr>
          </a:p>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re 1">
            <a:extLst>
              <a:ext uri="{FF2B5EF4-FFF2-40B4-BE49-F238E27FC236}">
                <a16:creationId xmlns:a16="http://schemas.microsoft.com/office/drawing/2014/main" id="{9B63FFDC-4309-4408-8974-7D0CBD124ED1}"/>
              </a:ext>
            </a:extLst>
          </p:cNvPr>
          <p:cNvSpPr>
            <a:spLocks noGrp="1"/>
          </p:cNvSpPr>
          <p:nvPr>
            <p:ph type="title"/>
          </p:nvPr>
        </p:nvSpPr>
        <p:spPr/>
        <p:txBody>
          <a:bodyPr/>
          <a:lstStyle/>
          <a:p>
            <a:r>
              <a:rPr lang="en-CA" dirty="0"/>
              <a:t>API gateways in microservices</a:t>
            </a:r>
          </a:p>
        </p:txBody>
      </p:sp>
      <p:grpSp>
        <p:nvGrpSpPr>
          <p:cNvPr id="6" name="Groupe 5">
            <a:extLst>
              <a:ext uri="{FF2B5EF4-FFF2-40B4-BE49-F238E27FC236}">
                <a16:creationId xmlns:a16="http://schemas.microsoft.com/office/drawing/2014/main" id="{4B057AE4-70AB-4E4F-AFFB-960C756BFE04}"/>
              </a:ext>
            </a:extLst>
          </p:cNvPr>
          <p:cNvGrpSpPr/>
          <p:nvPr/>
        </p:nvGrpSpPr>
        <p:grpSpPr>
          <a:xfrm>
            <a:off x="356844" y="1292675"/>
            <a:ext cx="1359067" cy="5443267"/>
            <a:chOff x="356844" y="1292675"/>
            <a:chExt cx="1359067" cy="5443267"/>
          </a:xfrm>
        </p:grpSpPr>
        <p:sp>
          <p:nvSpPr>
            <p:cNvPr id="7" name="Rounded Rectangle 144">
              <a:extLst>
                <a:ext uri="{FF2B5EF4-FFF2-40B4-BE49-F238E27FC236}">
                  <a16:creationId xmlns:a16="http://schemas.microsoft.com/office/drawing/2014/main" id="{18375052-4BB6-4DB9-9E7C-1F4C26C8DEEB}"/>
                </a:ext>
              </a:extLst>
            </p:cNvPr>
            <p:cNvSpPr/>
            <p:nvPr/>
          </p:nvSpPr>
          <p:spPr>
            <a:xfrm>
              <a:off x="356844" y="1292675"/>
              <a:ext cx="1359067" cy="5443267"/>
            </a:xfrm>
            <a:prstGeom prst="roundRect">
              <a:avLst/>
            </a:prstGeom>
            <a:solidFill>
              <a:srgbClr val="FFC000"/>
            </a:solidFill>
            <a:ln w="38100" cap="flat" cmpd="sng" algn="ctr">
              <a:solidFill>
                <a:srgbClr val="FFC820"/>
              </a:solidFill>
              <a:prstDash val="solid"/>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CA" sz="1765" b="0" i="0" u="none" strike="noStrike" kern="0" cap="none" spc="0" normalizeH="0" baseline="0" noProof="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A57C2D6B-E5D0-4249-8C85-06EA241F8EB5}"/>
                </a:ext>
              </a:extLst>
            </p:cNvPr>
            <p:cNvSpPr/>
            <p:nvPr/>
          </p:nvSpPr>
          <p:spPr bwMode="auto">
            <a:xfrm>
              <a:off x="499500" y="1417709"/>
              <a:ext cx="1082272" cy="531246"/>
            </a:xfrm>
            <a:prstGeom prst="rect">
              <a:avLst/>
            </a:prstGeom>
            <a:solidFill>
              <a:srgbClr val="FFC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Client</a:t>
              </a:r>
            </a:p>
          </p:txBody>
        </p:sp>
        <p:pic>
          <p:nvPicPr>
            <p:cNvPr id="9" name="Image 8">
              <a:extLst>
                <a:ext uri="{FF2B5EF4-FFF2-40B4-BE49-F238E27FC236}">
                  <a16:creationId xmlns:a16="http://schemas.microsoft.com/office/drawing/2014/main" id="{C0E7CAAD-B196-4C39-8D53-31C91B9BB8BC}"/>
                </a:ext>
              </a:extLst>
            </p:cNvPr>
            <p:cNvPicPr>
              <a:picLocks noChangeAspect="1"/>
            </p:cNvPicPr>
            <p:nvPr/>
          </p:nvPicPr>
          <p:blipFill>
            <a:blip r:embed="rId3"/>
            <a:stretch>
              <a:fillRect/>
            </a:stretch>
          </p:blipFill>
          <p:spPr>
            <a:xfrm>
              <a:off x="644345" y="2206434"/>
              <a:ext cx="780290" cy="780290"/>
            </a:xfrm>
            <a:prstGeom prst="rect">
              <a:avLst/>
            </a:prstGeom>
          </p:spPr>
        </p:pic>
        <p:pic>
          <p:nvPicPr>
            <p:cNvPr id="10" name="Image 9">
              <a:extLst>
                <a:ext uri="{FF2B5EF4-FFF2-40B4-BE49-F238E27FC236}">
                  <a16:creationId xmlns:a16="http://schemas.microsoft.com/office/drawing/2014/main" id="{C22E2A55-4395-4B16-B3DE-BE6EC02D3969}"/>
                </a:ext>
              </a:extLst>
            </p:cNvPr>
            <p:cNvPicPr>
              <a:picLocks noChangeAspect="1"/>
            </p:cNvPicPr>
            <p:nvPr/>
          </p:nvPicPr>
          <p:blipFill>
            <a:blip r:embed="rId3"/>
            <a:stretch>
              <a:fillRect/>
            </a:stretch>
          </p:blipFill>
          <p:spPr>
            <a:xfrm>
              <a:off x="630002" y="3229459"/>
              <a:ext cx="780290" cy="780290"/>
            </a:xfrm>
            <a:prstGeom prst="rect">
              <a:avLst/>
            </a:prstGeom>
          </p:spPr>
        </p:pic>
      </p:grpSp>
      <p:pic>
        <p:nvPicPr>
          <p:cNvPr id="11" name="Picture 32">
            <a:extLst>
              <a:ext uri="{FF2B5EF4-FFF2-40B4-BE49-F238E27FC236}">
                <a16:creationId xmlns:a16="http://schemas.microsoft.com/office/drawing/2014/main" id="{48861F9D-CB2A-45BB-9D9B-FC3305066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218" y="5545751"/>
            <a:ext cx="1168544" cy="573036"/>
          </a:xfrm>
          <a:prstGeom prst="rect">
            <a:avLst/>
          </a:prstGeom>
        </p:spPr>
      </p:pic>
      <p:grpSp>
        <p:nvGrpSpPr>
          <p:cNvPr id="12" name="Groupe 11">
            <a:extLst>
              <a:ext uri="{FF2B5EF4-FFF2-40B4-BE49-F238E27FC236}">
                <a16:creationId xmlns:a16="http://schemas.microsoft.com/office/drawing/2014/main" id="{9D606091-E00B-438C-86C6-4A591AF7512E}"/>
              </a:ext>
            </a:extLst>
          </p:cNvPr>
          <p:cNvGrpSpPr/>
          <p:nvPr/>
        </p:nvGrpSpPr>
        <p:grpSpPr>
          <a:xfrm>
            <a:off x="4256816" y="2826328"/>
            <a:ext cx="1275078" cy="1317216"/>
            <a:chOff x="4256816" y="1343557"/>
            <a:chExt cx="1275078" cy="4529389"/>
          </a:xfrm>
        </p:grpSpPr>
        <p:sp>
          <p:nvSpPr>
            <p:cNvPr id="13" name="Rounded Rectangle 144">
              <a:extLst>
                <a:ext uri="{FF2B5EF4-FFF2-40B4-BE49-F238E27FC236}">
                  <a16:creationId xmlns:a16="http://schemas.microsoft.com/office/drawing/2014/main" id="{C5CAE7A2-5844-441E-AC87-01BDE2F8EB47}"/>
                </a:ext>
              </a:extLst>
            </p:cNvPr>
            <p:cNvSpPr/>
            <p:nvPr/>
          </p:nvSpPr>
          <p:spPr>
            <a:xfrm>
              <a:off x="4256816" y="1343557"/>
              <a:ext cx="1275078" cy="4529389"/>
            </a:xfrm>
            <a:prstGeom prst="roundRect">
              <a:avLst/>
            </a:prstGeom>
            <a:solidFill>
              <a:srgbClr val="00A389"/>
            </a:solidFill>
            <a:ln w="38100" cap="flat" cmpd="sng" algn="ctr">
              <a:solidFill>
                <a:srgbClr val="00A389"/>
              </a:solidFill>
              <a:prstDash val="solid"/>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CA"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4391DCE-CD72-4C4A-9D69-7E1283EFF106}"/>
                </a:ext>
              </a:extLst>
            </p:cNvPr>
            <p:cNvSpPr/>
            <p:nvPr/>
          </p:nvSpPr>
          <p:spPr bwMode="auto">
            <a:xfrm>
              <a:off x="4353219" y="2968538"/>
              <a:ext cx="1082272" cy="878425"/>
            </a:xfrm>
            <a:prstGeom prst="rect">
              <a:avLst/>
            </a:prstGeom>
            <a:solidFill>
              <a:srgbClr val="00A38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1600" b="1" kern="0" dirty="0">
                  <a:gradFill>
                    <a:gsLst>
                      <a:gs pos="40075">
                        <a:srgbClr val="FFFFFF"/>
                      </a:gs>
                      <a:gs pos="30000">
                        <a:srgbClr val="FFFFFF"/>
                      </a:gs>
                    </a:gsLst>
                    <a:lin ang="5400000" scaled="0"/>
                  </a:gradFill>
                  <a:effectLst>
                    <a:outerShdw blurRad="38100" dist="38100" dir="2700000" algn="tl">
                      <a:srgbClr val="000000">
                        <a:alpha val="43137"/>
                      </a:srgbClr>
                    </a:outerShdw>
                  </a:effectLst>
                </a:rPr>
                <a:t>API Gateway</a:t>
              </a:r>
            </a:p>
          </p:txBody>
        </p:sp>
      </p:grpSp>
      <p:sp>
        <p:nvSpPr>
          <p:cNvPr id="15" name="Rounded Rectangle 144">
            <a:extLst>
              <a:ext uri="{FF2B5EF4-FFF2-40B4-BE49-F238E27FC236}">
                <a16:creationId xmlns:a16="http://schemas.microsoft.com/office/drawing/2014/main" id="{AB366931-A989-4898-8EF2-BF6F457B6507}"/>
              </a:ext>
            </a:extLst>
          </p:cNvPr>
          <p:cNvSpPr/>
          <p:nvPr/>
        </p:nvSpPr>
        <p:spPr>
          <a:xfrm>
            <a:off x="6660108" y="2826327"/>
            <a:ext cx="3018979" cy="55573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1</a:t>
            </a:r>
          </a:p>
        </p:txBody>
      </p:sp>
      <p:sp>
        <p:nvSpPr>
          <p:cNvPr id="16" name="Rounded Rectangle 144">
            <a:extLst>
              <a:ext uri="{FF2B5EF4-FFF2-40B4-BE49-F238E27FC236}">
                <a16:creationId xmlns:a16="http://schemas.microsoft.com/office/drawing/2014/main" id="{B9C269CD-99EB-4BBB-A1AB-48E4BB59838A}"/>
              </a:ext>
            </a:extLst>
          </p:cNvPr>
          <p:cNvSpPr/>
          <p:nvPr/>
        </p:nvSpPr>
        <p:spPr>
          <a:xfrm>
            <a:off x="6660109" y="3587811"/>
            <a:ext cx="3018978" cy="555732"/>
          </a:xfrm>
          <a:prstGeom prst="roundRect">
            <a:avLst/>
          </a:prstGeom>
          <a:solidFill>
            <a:srgbClr val="E2068C"/>
          </a:solidFill>
          <a:ln w="38100" cap="flat" cmpd="sng" algn="ctr">
            <a:solidFill>
              <a:srgbClr val="E2068C"/>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2</a:t>
            </a:r>
          </a:p>
        </p:txBody>
      </p:sp>
      <p:cxnSp>
        <p:nvCxnSpPr>
          <p:cNvPr id="17" name="Connecteur droit avec flèche 16">
            <a:extLst>
              <a:ext uri="{FF2B5EF4-FFF2-40B4-BE49-F238E27FC236}">
                <a16:creationId xmlns:a16="http://schemas.microsoft.com/office/drawing/2014/main" id="{71D83617-4C92-401E-A0CC-9307899747EC}"/>
              </a:ext>
            </a:extLst>
          </p:cNvPr>
          <p:cNvCxnSpPr>
            <a:cxnSpLocks/>
            <a:endCxn id="15" idx="1"/>
          </p:cNvCxnSpPr>
          <p:nvPr/>
        </p:nvCxnSpPr>
        <p:spPr>
          <a:xfrm flipV="1">
            <a:off x="5531894" y="3104193"/>
            <a:ext cx="1128214" cy="436856"/>
          </a:xfrm>
          <a:prstGeom prst="straightConnector1">
            <a:avLst/>
          </a:prstGeom>
          <a:ln w="6350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DC06F469-FA1C-4AE0-A28B-DE22F7E6722A}"/>
              </a:ext>
            </a:extLst>
          </p:cNvPr>
          <p:cNvCxnSpPr>
            <a:cxnSpLocks/>
            <a:endCxn id="16" idx="1"/>
          </p:cNvCxnSpPr>
          <p:nvPr/>
        </p:nvCxnSpPr>
        <p:spPr>
          <a:xfrm>
            <a:off x="5531894" y="3541049"/>
            <a:ext cx="1128215" cy="324628"/>
          </a:xfrm>
          <a:prstGeom prst="straightConnector1">
            <a:avLst/>
          </a:prstGeom>
          <a:ln w="63500">
            <a:solidFill>
              <a:srgbClr val="E2068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B18762A5-4576-45B6-B50B-2D91A238A122}"/>
              </a:ext>
            </a:extLst>
          </p:cNvPr>
          <p:cNvCxnSpPr>
            <a:cxnSpLocks/>
          </p:cNvCxnSpPr>
          <p:nvPr/>
        </p:nvCxnSpPr>
        <p:spPr>
          <a:xfrm>
            <a:off x="1715911" y="3485542"/>
            <a:ext cx="2540905" cy="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 coins arrondis 22">
            <a:extLst>
              <a:ext uri="{FF2B5EF4-FFF2-40B4-BE49-F238E27FC236}">
                <a16:creationId xmlns:a16="http://schemas.microsoft.com/office/drawing/2014/main" id="{1FD5C55D-DE0E-4EEC-86DE-B30B9103FFB4}"/>
              </a:ext>
            </a:extLst>
          </p:cNvPr>
          <p:cNvSpPr/>
          <p:nvPr/>
        </p:nvSpPr>
        <p:spPr bwMode="auto">
          <a:xfrm>
            <a:off x="5435492" y="2189975"/>
            <a:ext cx="1275078" cy="4773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Routing</a:t>
            </a:r>
          </a:p>
        </p:txBody>
      </p:sp>
      <p:sp>
        <p:nvSpPr>
          <p:cNvPr id="24" name="Rectangle : coins arrondis 23">
            <a:extLst>
              <a:ext uri="{FF2B5EF4-FFF2-40B4-BE49-F238E27FC236}">
                <a16:creationId xmlns:a16="http://schemas.microsoft.com/office/drawing/2014/main" id="{4AD2F638-6BF8-454A-A520-40329E10D058}"/>
              </a:ext>
            </a:extLst>
          </p:cNvPr>
          <p:cNvSpPr/>
          <p:nvPr/>
        </p:nvSpPr>
        <p:spPr bwMode="auto">
          <a:xfrm>
            <a:off x="2595310" y="4978676"/>
            <a:ext cx="1359067" cy="803223"/>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Response caching</a:t>
            </a:r>
          </a:p>
        </p:txBody>
      </p:sp>
      <p:cxnSp>
        <p:nvCxnSpPr>
          <p:cNvPr id="26" name="Connecteur : en angle 25">
            <a:extLst>
              <a:ext uri="{FF2B5EF4-FFF2-40B4-BE49-F238E27FC236}">
                <a16:creationId xmlns:a16="http://schemas.microsoft.com/office/drawing/2014/main" id="{2E3F81C3-D160-4069-B684-C69517D6D84B}"/>
              </a:ext>
            </a:extLst>
          </p:cNvPr>
          <p:cNvCxnSpPr>
            <a:endCxn id="24" idx="3"/>
          </p:cNvCxnSpPr>
          <p:nvPr/>
        </p:nvCxnSpPr>
        <p:spPr>
          <a:xfrm rot="5400000">
            <a:off x="3776435" y="4321486"/>
            <a:ext cx="1236745" cy="880859"/>
          </a:xfrm>
          <a:prstGeom prst="bentConnector2">
            <a:avLst/>
          </a:prstGeom>
          <a:ln w="63500">
            <a:headEnd type="none"/>
            <a:tailEnd type="triangle"/>
          </a:ln>
        </p:spPr>
        <p:style>
          <a:lnRef idx="1">
            <a:schemeClr val="dk1"/>
          </a:lnRef>
          <a:fillRef idx="0">
            <a:schemeClr val="dk1"/>
          </a:fillRef>
          <a:effectRef idx="0">
            <a:schemeClr val="dk1"/>
          </a:effectRef>
          <a:fontRef idx="minor">
            <a:schemeClr val="tx1"/>
          </a:fontRef>
        </p:style>
      </p:cxnSp>
      <p:sp>
        <p:nvSpPr>
          <p:cNvPr id="28" name="Rectangle : coins arrondis 27">
            <a:extLst>
              <a:ext uri="{FF2B5EF4-FFF2-40B4-BE49-F238E27FC236}">
                <a16:creationId xmlns:a16="http://schemas.microsoft.com/office/drawing/2014/main" id="{E5356E0A-092A-43A6-91B1-87E722643BD9}"/>
              </a:ext>
            </a:extLst>
          </p:cNvPr>
          <p:cNvSpPr/>
          <p:nvPr/>
        </p:nvSpPr>
        <p:spPr bwMode="auto">
          <a:xfrm>
            <a:off x="6438128" y="5690582"/>
            <a:ext cx="1359067" cy="80322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Identity provider</a:t>
            </a:r>
          </a:p>
        </p:txBody>
      </p:sp>
      <p:cxnSp>
        <p:nvCxnSpPr>
          <p:cNvPr id="29" name="Connecteur droit avec flèche 28">
            <a:extLst>
              <a:ext uri="{FF2B5EF4-FFF2-40B4-BE49-F238E27FC236}">
                <a16:creationId xmlns:a16="http://schemas.microsoft.com/office/drawing/2014/main" id="{768CB563-B1FD-4F6C-BF8B-F9D5D7A246CC}"/>
              </a:ext>
            </a:extLst>
          </p:cNvPr>
          <p:cNvCxnSpPr>
            <a:cxnSpLocks/>
            <a:endCxn id="28" idx="0"/>
          </p:cNvCxnSpPr>
          <p:nvPr/>
        </p:nvCxnSpPr>
        <p:spPr>
          <a:xfrm>
            <a:off x="4833776" y="4179111"/>
            <a:ext cx="2283886" cy="1511471"/>
          </a:xfrm>
          <a:prstGeom prst="straightConnector1">
            <a:avLst/>
          </a:prstGeom>
          <a:ln w="63500">
            <a:solidFill>
              <a:srgbClr val="505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75312344-CFD7-45CC-9319-AFDADD84D092}"/>
              </a:ext>
            </a:extLst>
          </p:cNvPr>
          <p:cNvCxnSpPr>
            <a:cxnSpLocks/>
          </p:cNvCxnSpPr>
          <p:nvPr/>
        </p:nvCxnSpPr>
        <p:spPr>
          <a:xfrm>
            <a:off x="4833775" y="4216620"/>
            <a:ext cx="558039" cy="1506386"/>
          </a:xfrm>
          <a:prstGeom prst="straightConnector1">
            <a:avLst/>
          </a:prstGeom>
          <a:ln w="63500">
            <a:solidFill>
              <a:srgbClr val="505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95288DD-9EE5-43B7-B7A5-0540BB1C4830}"/>
              </a:ext>
            </a:extLst>
          </p:cNvPr>
          <p:cNvSpPr/>
          <p:nvPr/>
        </p:nvSpPr>
        <p:spPr bwMode="auto">
          <a:xfrm>
            <a:off x="6346947" y="4790069"/>
            <a:ext cx="2220963" cy="45415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Authentication</a:t>
            </a:r>
          </a:p>
        </p:txBody>
      </p:sp>
      <p:sp>
        <p:nvSpPr>
          <p:cNvPr id="38" name="Rectangle 37">
            <a:extLst>
              <a:ext uri="{FF2B5EF4-FFF2-40B4-BE49-F238E27FC236}">
                <a16:creationId xmlns:a16="http://schemas.microsoft.com/office/drawing/2014/main" id="{96447DD9-17D1-4094-BE23-16861885B8CB}"/>
              </a:ext>
            </a:extLst>
          </p:cNvPr>
          <p:cNvSpPr/>
          <p:nvPr/>
        </p:nvSpPr>
        <p:spPr bwMode="auto">
          <a:xfrm>
            <a:off x="3983299" y="5760515"/>
            <a:ext cx="2220963" cy="45415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Logging</a:t>
            </a:r>
          </a:p>
        </p:txBody>
      </p:sp>
      <p:sp>
        <p:nvSpPr>
          <p:cNvPr id="39" name="Rectangle 38">
            <a:extLst>
              <a:ext uri="{FF2B5EF4-FFF2-40B4-BE49-F238E27FC236}">
                <a16:creationId xmlns:a16="http://schemas.microsoft.com/office/drawing/2014/main" id="{D5FEEFC7-D95D-4D2B-A211-66B3505584BE}"/>
              </a:ext>
            </a:extLst>
          </p:cNvPr>
          <p:cNvSpPr/>
          <p:nvPr/>
        </p:nvSpPr>
        <p:spPr bwMode="auto">
          <a:xfrm>
            <a:off x="1815865" y="2412941"/>
            <a:ext cx="1516206" cy="69124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SSL Offloading</a:t>
            </a:r>
          </a:p>
        </p:txBody>
      </p:sp>
      <p:pic>
        <p:nvPicPr>
          <p:cNvPr id="41" name="Image 40">
            <a:extLst>
              <a:ext uri="{FF2B5EF4-FFF2-40B4-BE49-F238E27FC236}">
                <a16:creationId xmlns:a16="http://schemas.microsoft.com/office/drawing/2014/main" id="{E0A252E7-E5B4-43BC-9B67-6B75288C2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3527" y="2959649"/>
            <a:ext cx="523746" cy="523746"/>
          </a:xfrm>
          <a:prstGeom prst="rect">
            <a:avLst/>
          </a:prstGeom>
        </p:spPr>
      </p:pic>
      <p:pic>
        <p:nvPicPr>
          <p:cNvPr id="43" name="Image 42">
            <a:extLst>
              <a:ext uri="{FF2B5EF4-FFF2-40B4-BE49-F238E27FC236}">
                <a16:creationId xmlns:a16="http://schemas.microsoft.com/office/drawing/2014/main" id="{AA3F61BD-9E03-4CA5-AC79-D2E49BED3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0419" y="5913219"/>
            <a:ext cx="742765" cy="742765"/>
          </a:xfrm>
          <a:prstGeom prst="rect">
            <a:avLst/>
          </a:prstGeom>
        </p:spPr>
      </p:pic>
    </p:spTree>
    <p:extLst>
      <p:ext uri="{BB962C8B-B14F-4D97-AF65-F5344CB8AC3E}">
        <p14:creationId xmlns:p14="http://schemas.microsoft.com/office/powerpoint/2010/main" val="1754458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6284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94451B6B-9781-4BFC-819F-1E5DCEBE57A5}"/>
              </a:ext>
            </a:extLst>
          </p:cNvPr>
          <p:cNvSpPr>
            <a:spLocks noGrp="1"/>
          </p:cNvSpPr>
          <p:nvPr>
            <p:ph type="body" sz="quarter" idx="10"/>
          </p:nvPr>
        </p:nvSpPr>
        <p:spPr>
          <a:xfrm>
            <a:off x="269239" y="1189177"/>
            <a:ext cx="11653523" cy="3684214"/>
          </a:xfrm>
        </p:spPr>
        <p:txBody>
          <a:bodyPr/>
          <a:lstStyle/>
          <a:p>
            <a:r>
              <a:rPr lang="en-US" dirty="0"/>
              <a:t>Technology that allows the creation and use of containers.</a:t>
            </a:r>
          </a:p>
          <a:p>
            <a:r>
              <a:rPr lang="en-US" dirty="0"/>
              <a:t>Tool that allows developers and sys-admins to easily deploy their applications in a sandbox (containers) to run on the host operating system i.e. Linux.</a:t>
            </a:r>
          </a:p>
          <a:p>
            <a:pPr marL="0" indent="0">
              <a:buNone/>
            </a:pPr>
            <a:endParaRPr lang="en-CA" dirty="0"/>
          </a:p>
        </p:txBody>
      </p:sp>
      <p:sp>
        <p:nvSpPr>
          <p:cNvPr id="3" name="Titre 2">
            <a:extLst>
              <a:ext uri="{FF2B5EF4-FFF2-40B4-BE49-F238E27FC236}">
                <a16:creationId xmlns:a16="http://schemas.microsoft.com/office/drawing/2014/main" id="{04D13D00-4CE4-48A6-944E-78C2BE30DAB5}"/>
              </a:ext>
            </a:extLst>
          </p:cNvPr>
          <p:cNvSpPr>
            <a:spLocks noGrp="1"/>
          </p:cNvSpPr>
          <p:nvPr>
            <p:ph type="title"/>
          </p:nvPr>
        </p:nvSpPr>
        <p:spPr/>
        <p:txBody>
          <a:bodyPr/>
          <a:lstStyle/>
          <a:p>
            <a:r>
              <a:rPr lang="fr-CA" dirty="0"/>
              <a:t>Docker</a:t>
            </a:r>
            <a:endParaRPr lang="en-CA" dirty="0"/>
          </a:p>
        </p:txBody>
      </p:sp>
      <p:pic>
        <p:nvPicPr>
          <p:cNvPr id="9" name="Image 8">
            <a:extLst>
              <a:ext uri="{FF2B5EF4-FFF2-40B4-BE49-F238E27FC236}">
                <a16:creationId xmlns:a16="http://schemas.microsoft.com/office/drawing/2014/main" id="{600A53BF-D5A8-41D7-9AA3-56CB9B0D6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814" y="4209684"/>
            <a:ext cx="2819947" cy="2338387"/>
          </a:xfrm>
          <a:prstGeom prst="rect">
            <a:avLst/>
          </a:prstGeom>
        </p:spPr>
      </p:pic>
    </p:spTree>
    <p:extLst>
      <p:ext uri="{BB962C8B-B14F-4D97-AF65-F5344CB8AC3E}">
        <p14:creationId xmlns:p14="http://schemas.microsoft.com/office/powerpoint/2010/main" val="16933834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9D962A-C59B-4ACF-B388-763E11132F7E}"/>
              </a:ext>
            </a:extLst>
          </p:cNvPr>
          <p:cNvSpPr>
            <a:spLocks noGrp="1"/>
          </p:cNvSpPr>
          <p:nvPr>
            <p:ph type="title"/>
          </p:nvPr>
        </p:nvSpPr>
        <p:spPr>
          <a:xfrm>
            <a:off x="568047" y="2084172"/>
            <a:ext cx="11354714" cy="2139688"/>
          </a:xfrm>
        </p:spPr>
        <p:txBody>
          <a:bodyPr/>
          <a:lstStyle/>
          <a:p>
            <a:r>
              <a:rPr lang="en-US" dirty="0"/>
              <a:t>Microservice using ASP.NET Core</a:t>
            </a:r>
            <a:endParaRPr lang="en-CA" dirty="0"/>
          </a:p>
        </p:txBody>
      </p:sp>
    </p:spTree>
    <p:extLst>
      <p:ext uri="{BB962C8B-B14F-4D97-AF65-F5344CB8AC3E}">
        <p14:creationId xmlns:p14="http://schemas.microsoft.com/office/powerpoint/2010/main" val="35485203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51E81C4-844B-4146-ACD9-24ECC0267A85}"/>
              </a:ext>
            </a:extLst>
          </p:cNvPr>
          <p:cNvSpPr>
            <a:spLocks noGrp="1"/>
          </p:cNvSpPr>
          <p:nvPr>
            <p:ph type="body" sz="quarter" idx="10"/>
          </p:nvPr>
        </p:nvSpPr>
        <p:spPr>
          <a:xfrm>
            <a:off x="269239" y="1189177"/>
            <a:ext cx="11653523" cy="4589270"/>
          </a:xfrm>
        </p:spPr>
        <p:txBody>
          <a:bodyPr/>
          <a:lstStyle/>
          <a:p>
            <a:r>
              <a:rPr lang="en-US" dirty="0"/>
              <a:t>Windows 10 is required for Docker installation.</a:t>
            </a:r>
          </a:p>
          <a:p>
            <a:r>
              <a:rPr lang="en-US" dirty="0"/>
              <a:t>Visual Studio 2019 or 2017 has built-in support for Docker</a:t>
            </a:r>
          </a:p>
          <a:p>
            <a:r>
              <a:rPr lang="en-US" dirty="0"/>
              <a:t>.NET Core SDK</a:t>
            </a:r>
          </a:p>
          <a:p>
            <a:r>
              <a:rPr lang="en-US" dirty="0"/>
              <a:t>Docker for Windows</a:t>
            </a:r>
          </a:p>
          <a:p>
            <a:r>
              <a:rPr lang="en-US" dirty="0"/>
              <a:t>Docker Tools</a:t>
            </a:r>
          </a:p>
          <a:p>
            <a:pPr marL="0" indent="0">
              <a:buNone/>
            </a:pPr>
            <a:endParaRPr lang="en-CA" dirty="0"/>
          </a:p>
        </p:txBody>
      </p:sp>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6062" y="4818741"/>
            <a:ext cx="1411134" cy="1400629"/>
          </a:xfrm>
          <a:prstGeom prst="rect">
            <a:avLst/>
          </a:prstGeom>
        </p:spPr>
      </p:pic>
    </p:spTree>
    <p:extLst>
      <p:ext uri="{BB962C8B-B14F-4D97-AF65-F5344CB8AC3E}">
        <p14:creationId xmlns:p14="http://schemas.microsoft.com/office/powerpoint/2010/main" val="41888872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Creating an Asp.NET Core 3 Application Solution</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CA1C0-A054-494C-A5EC-B106B9B802EA}"/>
              </a:ext>
            </a:extLst>
          </p:cNvPr>
          <p:cNvSpPr>
            <a:spLocks noGrp="1"/>
          </p:cNvSpPr>
          <p:nvPr>
            <p:ph type="title"/>
          </p:nvPr>
        </p:nvSpPr>
        <p:spPr>
          <a:xfrm>
            <a:off x="568047" y="2084172"/>
            <a:ext cx="11354714" cy="2139688"/>
          </a:xfrm>
        </p:spPr>
        <p:txBody>
          <a:bodyPr/>
          <a:lstStyle/>
          <a:p>
            <a:r>
              <a:rPr lang="en-US" dirty="0"/>
              <a:t>Deploy a microservice to Azure</a:t>
            </a:r>
            <a:endParaRPr lang="en-CA" dirty="0"/>
          </a:p>
        </p:txBody>
      </p:sp>
    </p:spTree>
    <p:extLst>
      <p:ext uri="{BB962C8B-B14F-4D97-AF65-F5344CB8AC3E}">
        <p14:creationId xmlns:p14="http://schemas.microsoft.com/office/powerpoint/2010/main" val="5243200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p:txBody>
          <a:bodyPr/>
          <a:lstStyle/>
          <a:p>
            <a:r>
              <a:rPr lang="en-CA" dirty="0"/>
              <a:t>Containers in Azure</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CA" dirty="0"/>
              <a:t>Push Docker images to Azure Container Registry</a:t>
            </a:r>
            <a:endParaRPr lang="en-US" dirty="0"/>
          </a:p>
        </p:txBody>
      </p:sp>
    </p:spTree>
    <p:extLst>
      <p:ext uri="{BB962C8B-B14F-4D97-AF65-F5344CB8AC3E}">
        <p14:creationId xmlns:p14="http://schemas.microsoft.com/office/powerpoint/2010/main" val="42198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C16059-7B7E-497A-B83C-D5369039ABBD}"/>
              </a:ext>
            </a:extLst>
          </p:cNvPr>
          <p:cNvSpPr>
            <a:spLocks noGrp="1"/>
          </p:cNvSpPr>
          <p:nvPr>
            <p:ph type="title"/>
          </p:nvPr>
        </p:nvSpPr>
        <p:spPr>
          <a:xfrm>
            <a:off x="568047" y="2084172"/>
            <a:ext cx="11354714" cy="1162178"/>
          </a:xfrm>
        </p:spPr>
        <p:txBody>
          <a:bodyPr/>
          <a:lstStyle/>
          <a:p>
            <a:r>
              <a:rPr lang="en-US" dirty="0"/>
              <a:t>Orchestrators in Azure</a:t>
            </a:r>
            <a:endParaRPr lang="en-CA" dirty="0"/>
          </a:p>
        </p:txBody>
      </p:sp>
    </p:spTree>
    <p:extLst>
      <p:ext uri="{BB962C8B-B14F-4D97-AF65-F5344CB8AC3E}">
        <p14:creationId xmlns:p14="http://schemas.microsoft.com/office/powerpoint/2010/main" val="22003880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Architecting .NET Microservices in a Docker Ecosystem </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Hamida REBAI </a:t>
            </a:r>
          </a:p>
          <a:p>
            <a:r>
              <a:rPr lang="en-US" dirty="0"/>
              <a:t>(Microsoft MVP in Developer Technologies)</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43D286-26FF-4A4F-B48D-C242A856359E}"/>
              </a:ext>
            </a:extLst>
          </p:cNvPr>
          <p:cNvSpPr>
            <a:spLocks noGrp="1"/>
          </p:cNvSpPr>
          <p:nvPr>
            <p:ph type="title"/>
          </p:nvPr>
        </p:nvSpPr>
        <p:spPr/>
        <p:txBody>
          <a:bodyPr/>
          <a:lstStyle/>
          <a:p>
            <a:r>
              <a:rPr lang="en-CA" dirty="0"/>
              <a:t>Orchestrators in Azure</a:t>
            </a:r>
          </a:p>
        </p:txBody>
      </p:sp>
      <p:graphicFrame>
        <p:nvGraphicFramePr>
          <p:cNvPr id="4" name="Table 6">
            <a:extLst>
              <a:ext uri="{FF2B5EF4-FFF2-40B4-BE49-F238E27FC236}">
                <a16:creationId xmlns:a16="http://schemas.microsoft.com/office/drawing/2014/main" id="{D430C03A-EDDE-4F41-BE2E-DF875AAE7188}"/>
              </a:ext>
            </a:extLst>
          </p:cNvPr>
          <p:cNvGraphicFramePr>
            <a:graphicFrameLocks noGrp="1"/>
          </p:cNvGraphicFramePr>
          <p:nvPr>
            <p:extLst>
              <p:ext uri="{D42A27DB-BD31-4B8C-83A1-F6EECF244321}">
                <p14:modId xmlns:p14="http://schemas.microsoft.com/office/powerpoint/2010/main" val="1853006530"/>
              </p:ext>
            </p:extLst>
          </p:nvPr>
        </p:nvGraphicFramePr>
        <p:xfrm>
          <a:off x="2510534" y="2295265"/>
          <a:ext cx="9261140" cy="3398273"/>
        </p:xfrm>
        <a:graphic>
          <a:graphicData uri="http://schemas.openxmlformats.org/drawingml/2006/table">
            <a:tbl>
              <a:tblPr firstRow="1" bandRow="1">
                <a:tableStyleId>{073A0DAA-6AF3-43AB-8588-CEC1D06C72B9}</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en-US" sz="1250" dirty="0">
                          <a:gradFill>
                            <a:gsLst>
                              <a:gs pos="0">
                                <a:schemeClr val="bg1"/>
                              </a:gs>
                              <a:gs pos="100000">
                                <a:schemeClr val="bg1"/>
                              </a:gs>
                            </a:gsLst>
                            <a:lin ang="5400000" scaled="0"/>
                          </a:gradFill>
                        </a:rPr>
                        <a:t>Orchestrator / Engine</a:t>
                      </a:r>
                    </a:p>
                  </a:txBody>
                  <a:tcPr marL="89624" marR="89624" marT="44812" marB="44812"/>
                </a:tc>
                <a:tc>
                  <a:txBody>
                    <a:bodyPr/>
                    <a:lstStyle/>
                    <a:p>
                      <a:pPr algn="ctr"/>
                      <a:r>
                        <a:rPr lang="en-US" sz="1250" dirty="0">
                          <a:gradFill>
                            <a:gsLst>
                              <a:gs pos="0">
                                <a:schemeClr val="bg1"/>
                              </a:gs>
                              <a:gs pos="100000">
                                <a:schemeClr val="bg1"/>
                              </a:gs>
                            </a:gsLst>
                            <a:lin ang="5400000" scaled="0"/>
                          </a:gradFill>
                        </a:rPr>
                        <a:t>Description</a:t>
                      </a:r>
                    </a:p>
                  </a:txBody>
                  <a:tcPr marL="89624" marR="89624" marT="44812" marB="44812"/>
                </a:tc>
                <a:tc>
                  <a:txBody>
                    <a:bodyPr/>
                    <a:lstStyle/>
                    <a:p>
                      <a:pPr algn="ctr"/>
                      <a:r>
                        <a:rPr lang="en-US" sz="1250" dirty="0">
                          <a:gradFill>
                            <a:gsLst>
                              <a:gs pos="0">
                                <a:schemeClr val="bg1"/>
                              </a:gs>
                              <a:gs pos="100000">
                                <a:schemeClr val="bg1"/>
                              </a:gs>
                            </a:gsLst>
                            <a:lin ang="5400000" scaled="0"/>
                          </a:gradFill>
                        </a:rPr>
                        <a:t>Good for</a:t>
                      </a:r>
                    </a:p>
                  </a:txBody>
                  <a:tcPr marL="89624" marR="89624" marT="44812" marB="44812"/>
                </a:tc>
                <a:tc>
                  <a:txBody>
                    <a:bodyPr/>
                    <a:lstStyle/>
                    <a:p>
                      <a:pPr algn="ctr"/>
                      <a:r>
                        <a:rPr lang="en-US" sz="1250" dirty="0">
                          <a:gradFill>
                            <a:gsLst>
                              <a:gs pos="0">
                                <a:schemeClr val="bg1"/>
                              </a:gs>
                              <a:gs pos="100000">
                                <a:schemeClr val="bg1"/>
                              </a:gs>
                            </a:gsLst>
                            <a:lin ang="5400000" scaled="0"/>
                          </a:gradFill>
                        </a:rPr>
                        <a:t>Common workloads</a:t>
                      </a: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i="1" kern="1200" dirty="0">
                          <a:gradFill>
                            <a:gsLst>
                              <a:gs pos="0">
                                <a:schemeClr val="tx1"/>
                              </a:gs>
                              <a:gs pos="100000">
                                <a:schemeClr val="tx1"/>
                              </a:gs>
                            </a:gsLst>
                            <a:lin ang="5400000" scaled="0"/>
                          </a:gradFill>
                          <a:effectLst/>
                          <a:latin typeface="+mn-lt"/>
                          <a:ea typeface="+mn-ea"/>
                          <a:cs typeface="+mn-cs"/>
                        </a:rPr>
                        <a:t>Kubernetes</a:t>
                      </a:r>
                      <a:r>
                        <a:rPr lang="en-US" sz="1200" kern="1200" dirty="0">
                          <a:gradFill>
                            <a:gsLst>
                              <a:gs pos="0">
                                <a:schemeClr val="tx1"/>
                              </a:gs>
                              <a:gs pos="100000">
                                <a:schemeClr val="tx1"/>
                              </a:gs>
                            </a:gsLst>
                            <a:lin ang="5400000" scaled="0"/>
                          </a:gradFill>
                          <a:effectLst/>
                          <a:latin typeface="+mn-lt"/>
                          <a:ea typeface="+mn-ea"/>
                          <a:cs typeface="+mn-cs"/>
                        </a:rPr>
                        <a:t> is an open-source platform for automating deployment, scaling, and operations of application containers across clusters of hosts.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AKS</a:t>
                      </a:r>
                      <a:r>
                        <a:rPr lang="en-US" sz="1200" b="1" kern="1200" dirty="0">
                          <a:gradFill>
                            <a:gsLst>
                              <a:gs pos="0">
                                <a:schemeClr val="tx1"/>
                              </a:gs>
                              <a:gs pos="100000">
                                <a:schemeClr val="tx1"/>
                              </a:gs>
                            </a:gsLst>
                            <a:lin ang="5400000" scaled="0"/>
                          </a:gradFill>
                          <a:effectLst/>
                        </a:rPr>
                        <a:t>: You pay for VMs in cluster</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ACS Engine</a:t>
                      </a:r>
                      <a:r>
                        <a:rPr lang="en-US" sz="1200" b="1" kern="1200" dirty="0">
                          <a:gradFill>
                            <a:gsLst>
                              <a:gs pos="0">
                                <a:schemeClr val="tx1"/>
                              </a:gs>
                              <a:gs pos="100000">
                                <a:schemeClr val="tx1"/>
                              </a:gs>
                            </a:gsLst>
                            <a:lin ang="5400000" scaled="0"/>
                          </a:gradFill>
                          <a:effectLst/>
                        </a:rPr>
                        <a:t>: IaaS container infrastructure </a:t>
                      </a:r>
                      <a:endParaRPr lang="en-US" sz="1400" b="1" dirty="0">
                        <a:gradFill>
                          <a:gsLst>
                            <a:gs pos="0">
                              <a:schemeClr val="tx1"/>
                            </a:gs>
                            <a:gs pos="100000">
                              <a:schemeClr val="tx1"/>
                            </a:gs>
                          </a:gsLst>
                          <a:lin ang="5400000" scaled="0"/>
                        </a:gradFill>
                      </a:endParaRPr>
                    </a:p>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400" dirty="0">
                          <a:gradFill>
                            <a:gsLst>
                              <a:gs pos="0">
                                <a:schemeClr val="tx1"/>
                              </a:gs>
                              <a:gs pos="100000">
                                <a:schemeClr val="tx1"/>
                              </a:gs>
                            </a:gsLst>
                            <a:lin ang="5400000" scaled="0"/>
                          </a:gradFill>
                        </a:rPr>
                        <a:t>Microservices based</a:t>
                      </a:r>
                      <a:br>
                        <a:rPr lang="en-US" sz="1400" dirty="0">
                          <a:gradFill>
                            <a:gsLst>
                              <a:gs pos="0">
                                <a:schemeClr val="tx1"/>
                              </a:gs>
                              <a:gs pos="100000">
                                <a:schemeClr val="tx1"/>
                              </a:gs>
                            </a:gsLst>
                            <a:lin ang="5400000" scaled="0"/>
                          </a:gradFill>
                        </a:rPr>
                      </a:br>
                      <a:r>
                        <a:rPr lang="en-US" sz="1400" dirty="0">
                          <a:gradFill>
                            <a:gsLst>
                              <a:gs pos="0">
                                <a:schemeClr val="tx1"/>
                              </a:gs>
                              <a:gs pos="100000">
                                <a:schemeClr val="tx1"/>
                              </a:gs>
                            </a:gsLst>
                            <a:lin ang="5400000" scaled="0"/>
                          </a:gradFill>
                        </a:rPr>
                        <a:t>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i="1" kern="1200" dirty="0">
                          <a:gradFill>
                            <a:gsLst>
                              <a:gs pos="0">
                                <a:schemeClr val="tx1"/>
                              </a:gs>
                              <a:gs pos="100000">
                                <a:schemeClr val="tx1"/>
                              </a:gs>
                            </a:gsLst>
                            <a:lin ang="5400000" scaled="0"/>
                          </a:gradFill>
                          <a:effectLst/>
                          <a:latin typeface="+mn-lt"/>
                          <a:ea typeface="+mn-ea"/>
                          <a:cs typeface="+mn-cs"/>
                        </a:rPr>
                        <a:t>Azure Service </a:t>
                      </a:r>
                      <a:r>
                        <a:rPr lang="en-US" sz="1200" i="1" kern="1200" dirty="0">
                          <a:gradFill>
                            <a:gsLst>
                              <a:gs pos="0">
                                <a:schemeClr val="tx1"/>
                              </a:gs>
                              <a:gs pos="100000">
                                <a:schemeClr val="tx1"/>
                              </a:gs>
                            </a:gsLst>
                            <a:lin ang="5400000" scaled="0"/>
                          </a:gradFill>
                          <a:effectLst/>
                        </a:rPr>
                        <a:t>Fabric </a:t>
                      </a:r>
                      <a:r>
                        <a:rPr lang="en-US" sz="1200" kern="1200" dirty="0">
                          <a:gradFill>
                            <a:gsLst>
                              <a:gs pos="0">
                                <a:schemeClr val="tx1"/>
                              </a:gs>
                              <a:gs pos="100000">
                                <a:schemeClr val="tx1"/>
                              </a:gs>
                            </a:gsLst>
                            <a:lin ang="5400000" scaled="0"/>
                          </a:gradFill>
                          <a:effectLst/>
                        </a:rPr>
                        <a:t>is a distributed systems platform that makes it easy to package, deploy, and manage scalable and reliable microservices.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rgbClr val="00B050"/>
                              </a:gs>
                              <a:gs pos="100000">
                                <a:srgbClr val="00B050"/>
                              </a:gs>
                            </a:gsLst>
                            <a:lin ang="5400000" scaled="0"/>
                          </a:gradFill>
                          <a:effectLst/>
                        </a:rPr>
                        <a:t>Mesh</a:t>
                      </a:r>
                      <a:r>
                        <a:rPr lang="en-US" sz="1200" b="1" kern="1200" dirty="0">
                          <a:gradFill>
                            <a:gsLst>
                              <a:gs pos="0">
                                <a:srgbClr val="00B050"/>
                              </a:gs>
                              <a:gs pos="100000">
                                <a:srgbClr val="00B050"/>
                              </a:gs>
                            </a:gsLst>
                            <a:lin ang="5400000" scaled="0"/>
                          </a:gradFill>
                          <a:effectLst/>
                        </a:rPr>
                        <a:t>: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i="1" kern="1200" dirty="0">
                          <a:gradFill>
                            <a:gsLst>
                              <a:gs pos="0">
                                <a:schemeClr val="tx1"/>
                              </a:gs>
                              <a:gs pos="100000">
                                <a:schemeClr val="tx1"/>
                              </a:gs>
                            </a:gsLst>
                            <a:lin ang="5400000" scaled="0"/>
                          </a:gradFill>
                          <a:effectLst/>
                        </a:rPr>
                        <a:t>Cluster</a:t>
                      </a:r>
                      <a:r>
                        <a:rPr lang="en-US" sz="1200" b="1" kern="1200" dirty="0">
                          <a:gradFill>
                            <a:gsLst>
                              <a:gs pos="0">
                                <a:schemeClr val="tx1"/>
                              </a:gs>
                              <a:gs pos="100000">
                                <a:schemeClr val="tx1"/>
                              </a:gs>
                            </a:gsLst>
                            <a:lin ang="5400000" scaled="0"/>
                          </a:gradFill>
                          <a:effectLst/>
                        </a:rPr>
                        <a:t>: You pay for VMs in cluster</a:t>
                      </a:r>
                      <a:endParaRPr lang="en-US" sz="1200" b="1"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endParaRPr lang="en-US" sz="1400" dirty="0">
                        <a:gradFill>
                          <a:gsLst>
                            <a:gs pos="0">
                              <a:schemeClr val="tx1"/>
                            </a:gs>
                            <a:gs pos="100000">
                              <a:schemeClr val="tx1"/>
                            </a:gs>
                          </a:gsLst>
                          <a:lin ang="5400000" scaled="0"/>
                        </a:gradFill>
                      </a:endParaRPr>
                    </a:p>
                  </a:txBody>
                  <a:tcPr marL="89624" marR="89624" marT="44812" marB="44812">
                    <a:solidFill>
                      <a:schemeClr val="bg1"/>
                    </a:solidFill>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gradFill>
                            <a:gsLst>
                              <a:gs pos="0">
                                <a:schemeClr val="tx1"/>
                              </a:gs>
                              <a:gs pos="100000">
                                <a:schemeClr val="tx1"/>
                              </a:gs>
                            </a:gsLst>
                            <a:lin ang="5400000" scaled="0"/>
                          </a:gradFill>
                        </a:rPr>
                        <a:t>Microservices based on containers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gradFill>
                            <a:gsLst>
                              <a:gs pos="0">
                                <a:schemeClr val="tx1"/>
                              </a:gs>
                              <a:gs pos="100000">
                                <a:schemeClr val="tx1"/>
                              </a:gs>
                            </a:gsLst>
                            <a:lin ang="5400000" scaled="0"/>
                          </a:gradFill>
                        </a:rPr>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i="1" kern="1200" dirty="0">
                          <a:gradFill>
                            <a:gsLst>
                              <a:gs pos="0">
                                <a:schemeClr val="tx1"/>
                              </a:gs>
                              <a:gs pos="100000">
                                <a:schemeClr val="tx1"/>
                              </a:gs>
                            </a:gsLst>
                            <a:lin ang="5400000" scaled="0"/>
                          </a:gradFill>
                          <a:latin typeface="+mn-lt"/>
                          <a:ea typeface="+mn-ea"/>
                          <a:cs typeface="+mn-cs"/>
                        </a:rPr>
                        <a:t>Stateful services</a:t>
                      </a:r>
                    </a:p>
                    <a:p>
                      <a:endParaRPr lang="en-US" sz="1400" b="1" dirty="0">
                        <a:gradFill>
                          <a:gsLst>
                            <a:gs pos="0">
                              <a:schemeClr val="tx1"/>
                            </a:gs>
                            <a:gs pos="100000">
                              <a:schemeClr val="tx1"/>
                            </a:gs>
                          </a:gsLst>
                          <a:lin ang="5400000" scaled="0"/>
                        </a:gradFill>
                      </a:endParaRPr>
                    </a:p>
                  </a:txBody>
                  <a:tcPr marL="89624" marR="89624" marT="44812" marB="44812">
                    <a:solidFill>
                      <a:schemeClr val="bg1"/>
                    </a:solidFill>
                  </a:tcPr>
                </a:tc>
                <a:extLst>
                  <a:ext uri="{0D108BD9-81ED-4DB2-BD59-A6C34878D82A}">
                    <a16:rowId xmlns:a16="http://schemas.microsoft.com/office/drawing/2014/main" val="3683704449"/>
                  </a:ext>
                </a:extLst>
              </a:tr>
            </a:tbl>
          </a:graphicData>
        </a:graphic>
      </p:graphicFrame>
      <p:pic>
        <p:nvPicPr>
          <p:cNvPr id="5" name="Picture 4" descr="Image result for Linux logo ">
            <a:extLst>
              <a:ext uri="{FF2B5EF4-FFF2-40B4-BE49-F238E27FC236}">
                <a16:creationId xmlns:a16="http://schemas.microsoft.com/office/drawing/2014/main" id="{74FC9DA3-0CCF-4711-A1CD-27AEBF7EA3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windows icon">
            <a:extLst>
              <a:ext uri="{FF2B5EF4-FFF2-40B4-BE49-F238E27FC236}">
                <a16:creationId xmlns:a16="http://schemas.microsoft.com/office/drawing/2014/main" id="{6F5DE3B0-09D9-4330-852A-C8FB9BDF99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inux logo ">
            <a:extLst>
              <a:ext uri="{FF2B5EF4-FFF2-40B4-BE49-F238E27FC236}">
                <a16:creationId xmlns:a16="http://schemas.microsoft.com/office/drawing/2014/main" id="{C94A62FB-D599-4A9A-AEB1-06129264FA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ows icon">
            <a:extLst>
              <a:ext uri="{FF2B5EF4-FFF2-40B4-BE49-F238E27FC236}">
                <a16:creationId xmlns:a16="http://schemas.microsoft.com/office/drawing/2014/main" id="{656E668E-FA03-4763-8F96-B8C2AE8650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E4F5A-A37B-412F-BDB9-338E14D50E2B}"/>
              </a:ext>
            </a:extLst>
          </p:cNvPr>
          <p:cNvSpPr/>
          <p:nvPr/>
        </p:nvSpPr>
        <p:spPr>
          <a:xfrm>
            <a:off x="7589223" y="3273780"/>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0" name="Rectangle 9">
            <a:extLst>
              <a:ext uri="{FF2B5EF4-FFF2-40B4-BE49-F238E27FC236}">
                <a16:creationId xmlns:a16="http://schemas.microsoft.com/office/drawing/2014/main" id="{3422317A-8306-40B5-A4DD-B653452C681F}"/>
              </a:ext>
            </a:extLst>
          </p:cNvPr>
          <p:cNvSpPr/>
          <p:nvPr/>
        </p:nvSpPr>
        <p:spPr>
          <a:xfrm>
            <a:off x="7589223" y="3654124"/>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1" name="Rectangle 10">
            <a:extLst>
              <a:ext uri="{FF2B5EF4-FFF2-40B4-BE49-F238E27FC236}">
                <a16:creationId xmlns:a16="http://schemas.microsoft.com/office/drawing/2014/main" id="{C991BDA0-2169-4F25-8E77-93E96C577447}"/>
              </a:ext>
            </a:extLst>
          </p:cNvPr>
          <p:cNvSpPr/>
          <p:nvPr/>
        </p:nvSpPr>
        <p:spPr>
          <a:xfrm>
            <a:off x="7589223" y="4864515"/>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2" name="Rectangle 11">
            <a:extLst>
              <a:ext uri="{FF2B5EF4-FFF2-40B4-BE49-F238E27FC236}">
                <a16:creationId xmlns:a16="http://schemas.microsoft.com/office/drawing/2014/main" id="{5E710B1A-4F0D-46F8-9FA5-20EDFC6F871F}"/>
              </a:ext>
            </a:extLst>
          </p:cNvPr>
          <p:cNvSpPr/>
          <p:nvPr/>
        </p:nvSpPr>
        <p:spPr>
          <a:xfrm>
            <a:off x="7589223" y="5244859"/>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3" name="Rectangle 12">
            <a:extLst>
              <a:ext uri="{FF2B5EF4-FFF2-40B4-BE49-F238E27FC236}">
                <a16:creationId xmlns:a16="http://schemas.microsoft.com/office/drawing/2014/main" id="{F01026DF-9532-4319-B1A6-2C6BF7A706C4}"/>
              </a:ext>
            </a:extLst>
          </p:cNvPr>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Product</a:t>
            </a:r>
          </a:p>
        </p:txBody>
      </p:sp>
      <p:sp>
        <p:nvSpPr>
          <p:cNvPr id="14" name="Rectangle 13">
            <a:extLst>
              <a:ext uri="{FF2B5EF4-FFF2-40B4-BE49-F238E27FC236}">
                <a16:creationId xmlns:a16="http://schemas.microsoft.com/office/drawing/2014/main" id="{E3CCAB71-80EA-49B7-BE66-93288C8C2A8C}"/>
              </a:ext>
            </a:extLst>
          </p:cNvPr>
          <p:cNvSpPr/>
          <p:nvPr/>
        </p:nvSpPr>
        <p:spPr>
          <a:xfrm>
            <a:off x="362829" y="2753175"/>
            <a:ext cx="2091225" cy="125988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258D4-8EDC-4C7A-A5AA-E869BB88742F}"/>
              </a:ext>
            </a:extLst>
          </p:cNvPr>
          <p:cNvSpPr/>
          <p:nvPr/>
        </p:nvSpPr>
        <p:spPr>
          <a:xfrm>
            <a:off x="362829" y="4033737"/>
            <a:ext cx="2091225" cy="1659801"/>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28ED32E-81C2-4945-ADEF-446C9215C69D}"/>
              </a:ext>
            </a:extLst>
          </p:cNvPr>
          <p:cNvSpPr/>
          <p:nvPr/>
        </p:nvSpPr>
        <p:spPr>
          <a:xfrm>
            <a:off x="554881" y="4078003"/>
            <a:ext cx="1673856" cy="658257"/>
          </a:xfrm>
          <a:prstGeom prst="rect">
            <a:avLst/>
          </a:prstGeom>
        </p:spPr>
        <p:txBody>
          <a:bodyPr wrap="none">
            <a:spAutoFit/>
          </a:bodyPr>
          <a:lstStyle/>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Service Fabric</a:t>
            </a:r>
          </a:p>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(Mesh and cluster)</a:t>
            </a:r>
          </a:p>
          <a:p>
            <a:pPr marL="0" marR="0" lvl="0" indent="0" algn="ctr" defTabSz="672205" rtl="0" eaLnBrk="1" fontAlgn="auto" latinLnBrk="0" hangingPunct="1">
              <a:lnSpc>
                <a:spcPct val="100000"/>
              </a:lnSpc>
              <a:spcBef>
                <a:spcPts val="0"/>
              </a:spcBef>
              <a:spcAft>
                <a:spcPts val="0"/>
              </a:spcAft>
              <a:buClrTx/>
              <a:buSzTx/>
              <a:buFontTx/>
              <a:buNone/>
              <a:tabLst/>
              <a:defRPr/>
            </a:pPr>
            <a:endPar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Freeform 359">
            <a:extLst>
              <a:ext uri="{FF2B5EF4-FFF2-40B4-BE49-F238E27FC236}">
                <a16:creationId xmlns:a16="http://schemas.microsoft.com/office/drawing/2014/main" id="{EFF03844-8AD6-4FD2-B221-942F83C41C6D}"/>
              </a:ext>
            </a:extLst>
          </p:cNvPr>
          <p:cNvSpPr>
            <a:spLocks noChangeAspect="1"/>
          </p:cNvSpPr>
          <p:nvPr/>
        </p:nvSpPr>
        <p:spPr bwMode="auto">
          <a:xfrm>
            <a:off x="1536030" y="4586849"/>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09414A4-5816-48D8-ADF2-8A11BA6F41A5}"/>
              </a:ext>
            </a:extLst>
          </p:cNvPr>
          <p:cNvSpPr/>
          <p:nvPr/>
        </p:nvSpPr>
        <p:spPr bwMode="auto">
          <a:xfrm>
            <a:off x="2577263" y="2818072"/>
            <a:ext cx="1717793" cy="11483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9" descr="https://azure.microsoft.com/svghandler/service-fabric?width=600&amp;height=315">
            <a:extLst>
              <a:ext uri="{FF2B5EF4-FFF2-40B4-BE49-F238E27FC236}">
                <a16:creationId xmlns:a16="http://schemas.microsoft.com/office/drawing/2014/main" id="{DB88CE6B-DC12-4F44-97ED-1362FEB03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23732E7-01FC-42BC-B4DD-54E8F9F14F67}"/>
              </a:ext>
            </a:extLst>
          </p:cNvPr>
          <p:cNvSpPr/>
          <p:nvPr/>
        </p:nvSpPr>
        <p:spPr>
          <a:xfrm>
            <a:off x="2761635" y="4260647"/>
            <a:ext cx="1323696"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21" name="Rectangle 20">
            <a:extLst>
              <a:ext uri="{FF2B5EF4-FFF2-40B4-BE49-F238E27FC236}">
                <a16:creationId xmlns:a16="http://schemas.microsoft.com/office/drawing/2014/main" id="{3411FE7D-8A7D-495D-A514-CB91C7FD9736}"/>
              </a:ext>
            </a:extLst>
          </p:cNvPr>
          <p:cNvSpPr/>
          <p:nvPr/>
        </p:nvSpPr>
        <p:spPr>
          <a:xfrm>
            <a:off x="7589223" y="2815171"/>
            <a:ext cx="1516762" cy="25821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an OSS ecosystem</a:t>
            </a:r>
          </a:p>
        </p:txBody>
      </p:sp>
      <p:sp>
        <p:nvSpPr>
          <p:cNvPr id="22" name="Rectangle 21">
            <a:extLst>
              <a:ext uri="{FF2B5EF4-FFF2-40B4-BE49-F238E27FC236}">
                <a16:creationId xmlns:a16="http://schemas.microsoft.com/office/drawing/2014/main" id="{9EFB4BF4-ED79-4D36-BEEE-E972201BE219}"/>
              </a:ext>
            </a:extLst>
          </p:cNvPr>
          <p:cNvSpPr/>
          <p:nvPr/>
        </p:nvSpPr>
        <p:spPr>
          <a:xfrm>
            <a:off x="7589223" y="4397952"/>
            <a:ext cx="1768433" cy="42409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 Microsoft ecosystem</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and OSS</a:t>
            </a:r>
          </a:p>
        </p:txBody>
      </p:sp>
      <p:sp>
        <p:nvSpPr>
          <p:cNvPr id="23" name="Rectangle 22">
            <a:extLst>
              <a:ext uri="{FF2B5EF4-FFF2-40B4-BE49-F238E27FC236}">
                <a16:creationId xmlns:a16="http://schemas.microsoft.com/office/drawing/2014/main" id="{F00D2750-B238-4D1B-A6A6-54B76548B467}"/>
              </a:ext>
            </a:extLst>
          </p:cNvPr>
          <p:cNvSpPr/>
          <p:nvPr/>
        </p:nvSpPr>
        <p:spPr>
          <a:xfrm>
            <a:off x="399083" y="2785907"/>
            <a:ext cx="2067233" cy="469616"/>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Kubernetes Service</a:t>
            </a:r>
          </a:p>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(AKS)</a:t>
            </a:r>
          </a:p>
        </p:txBody>
      </p:sp>
      <p:pic>
        <p:nvPicPr>
          <p:cNvPr id="24" name="Picture 30">
            <a:extLst>
              <a:ext uri="{FF2B5EF4-FFF2-40B4-BE49-F238E27FC236}">
                <a16:creationId xmlns:a16="http://schemas.microsoft.com/office/drawing/2014/main" id="{E6452559-AA45-4273-90A4-0A6E51D87815}"/>
              </a:ext>
            </a:extLst>
          </p:cNvPr>
          <p:cNvPicPr>
            <a:picLocks noChangeAspect="1"/>
          </p:cNvPicPr>
          <p:nvPr/>
        </p:nvPicPr>
        <p:blipFill>
          <a:blip r:embed="rId5">
            <a:clrChange>
              <a:clrFrom>
                <a:srgbClr val="8E9CFF"/>
              </a:clrFrom>
              <a:clrTo>
                <a:srgbClr val="8E9CFF">
                  <a:alpha val="0"/>
                </a:srgbClr>
              </a:clrTo>
            </a:clrChange>
          </a:blip>
          <a:stretch>
            <a:fillRect/>
          </a:stretch>
        </p:blipFill>
        <p:spPr>
          <a:xfrm>
            <a:off x="1091288" y="3178960"/>
            <a:ext cx="555450" cy="544867"/>
          </a:xfrm>
          <a:prstGeom prst="rect">
            <a:avLst/>
          </a:prstGeom>
        </p:spPr>
      </p:pic>
      <p:pic>
        <p:nvPicPr>
          <p:cNvPr id="25" name="Picture 2" descr="Image result for Kubernetes logo">
            <a:extLst>
              <a:ext uri="{FF2B5EF4-FFF2-40B4-BE49-F238E27FC236}">
                <a16:creationId xmlns:a16="http://schemas.microsoft.com/office/drawing/2014/main" id="{836C1503-5DC7-40AF-B1A1-BDBEDE9FD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162D4F0-C870-468E-932B-647E7F752E5E}"/>
              </a:ext>
            </a:extLst>
          </p:cNvPr>
          <p:cNvSpPr/>
          <p:nvPr/>
        </p:nvSpPr>
        <p:spPr>
          <a:xfrm>
            <a:off x="2881706" y="2887531"/>
            <a:ext cx="1119024"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Kubernetes</a:t>
            </a:r>
          </a:p>
        </p:txBody>
      </p:sp>
      <p:pic>
        <p:nvPicPr>
          <p:cNvPr id="27" name="Picture 18">
            <a:extLst>
              <a:ext uri="{FF2B5EF4-FFF2-40B4-BE49-F238E27FC236}">
                <a16:creationId xmlns:a16="http://schemas.microsoft.com/office/drawing/2014/main" id="{4482684D-CB4C-450B-A161-913A826C4565}"/>
              </a:ext>
            </a:extLst>
          </p:cNvPr>
          <p:cNvPicPr>
            <a:picLocks noChangeAspect="1" noChangeArrowheads="1"/>
          </p:cNvPicPr>
          <p:nvPr/>
        </p:nvPicPr>
        <p:blipFill rotWithShape="1">
          <a:blip r:embed="rId7">
            <a:biLevel thresh="25000"/>
          </a:blip>
          <a:srcRect r="60799"/>
          <a:stretch/>
        </p:blipFill>
        <p:spPr bwMode="auto">
          <a:xfrm>
            <a:off x="825384" y="4541321"/>
            <a:ext cx="506409" cy="47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9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fr-CA" dirty="0"/>
              <a:t>Conclusion</a:t>
            </a:r>
            <a:endParaRPr lang="en-CA" dirty="0"/>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spTree>
    <p:extLst>
      <p:ext uri="{BB962C8B-B14F-4D97-AF65-F5344CB8AC3E}">
        <p14:creationId xmlns:p14="http://schemas.microsoft.com/office/powerpoint/2010/main" val="27561147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4463E42F-CC3E-406F-B452-769689FC3ABF}"/>
              </a:ext>
            </a:extLst>
          </p:cNvPr>
          <p:cNvSpPr>
            <a:spLocks noGrp="1"/>
          </p:cNvSpPr>
          <p:nvPr>
            <p:ph type="title"/>
          </p:nvPr>
        </p:nvSpPr>
        <p:spPr>
          <a:xfrm>
            <a:off x="568047" y="2084172"/>
            <a:ext cx="11354714" cy="2491772"/>
          </a:xfrm>
        </p:spPr>
        <p:txBody>
          <a:bodyPr/>
          <a:lstStyle/>
          <a:p>
            <a:r>
              <a:rPr lang="fr-CA" dirty="0"/>
              <a:t>Hamida REBAI</a:t>
            </a:r>
            <a:br>
              <a:rPr lang="fr-CA" dirty="0"/>
            </a:br>
            <a:r>
              <a:rPr lang="fr-CA" sz="4800" dirty="0"/>
              <a:t>@</a:t>
            </a:r>
            <a:r>
              <a:rPr lang="fr-CA" sz="4800" dirty="0" err="1"/>
              <a:t>rebaihamida</a:t>
            </a:r>
            <a:br>
              <a:rPr lang="fr-CA" sz="4800" dirty="0"/>
            </a:br>
            <a:r>
              <a:rPr lang="fr-CA" sz="4800" dirty="0"/>
              <a:t>https://github.com/didourebai/</a:t>
            </a:r>
            <a:endParaRPr lang="en-CA" dirty="0"/>
          </a:p>
        </p:txBody>
      </p:sp>
      <p:pic>
        <p:nvPicPr>
          <p:cNvPr id="9" name="Picture 2" descr="Image result for thank you png transparent">
            <a:extLst>
              <a:ext uri="{FF2B5EF4-FFF2-40B4-BE49-F238E27FC236}">
                <a16:creationId xmlns:a16="http://schemas.microsoft.com/office/drawing/2014/main" id="{148CC863-9979-4F73-9FC8-3AC7BDB18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07" y="4741175"/>
            <a:ext cx="4671042" cy="196769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D515A030-AB82-461A-924D-5ECCFE445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5" y="322881"/>
            <a:ext cx="2289053" cy="923546"/>
          </a:xfrm>
          <a:prstGeom prst="rect">
            <a:avLst/>
          </a:prstGeom>
        </p:spPr>
      </p:pic>
    </p:spTree>
    <p:extLst>
      <p:ext uri="{BB962C8B-B14F-4D97-AF65-F5344CB8AC3E}">
        <p14:creationId xmlns:p14="http://schemas.microsoft.com/office/powerpoint/2010/main" val="35439504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E87A67-9B2F-4C05-9445-287BA26260B3}"/>
              </a:ext>
            </a:extLst>
          </p:cNvPr>
          <p:cNvSpPr>
            <a:spLocks noGrp="1"/>
          </p:cNvSpPr>
          <p:nvPr>
            <p:ph type="title"/>
          </p:nvPr>
        </p:nvSpPr>
        <p:spPr/>
        <p:txBody>
          <a:bodyPr/>
          <a:lstStyle/>
          <a:p>
            <a:r>
              <a:rPr lang="en-CA" dirty="0" err="1"/>
              <a:t>HttpClient</a:t>
            </a:r>
            <a:r>
              <a:rPr lang="en-CA" dirty="0"/>
              <a:t> factory</a:t>
            </a:r>
            <a:br>
              <a:rPr lang="en-CA" dirty="0"/>
            </a:br>
            <a:endParaRPr lang="en-CA" dirty="0"/>
          </a:p>
        </p:txBody>
      </p:sp>
      <p:grpSp>
        <p:nvGrpSpPr>
          <p:cNvPr id="7" name="Groupe 6">
            <a:extLst>
              <a:ext uri="{FF2B5EF4-FFF2-40B4-BE49-F238E27FC236}">
                <a16:creationId xmlns:a16="http://schemas.microsoft.com/office/drawing/2014/main" id="{1FCE1D64-FD61-4829-BD64-4C82BD4AA757}"/>
              </a:ext>
            </a:extLst>
          </p:cNvPr>
          <p:cNvGrpSpPr/>
          <p:nvPr/>
        </p:nvGrpSpPr>
        <p:grpSpPr>
          <a:xfrm>
            <a:off x="2867890" y="1105167"/>
            <a:ext cx="8104909" cy="5216237"/>
            <a:chOff x="6015188" y="1430470"/>
            <a:chExt cx="5387113" cy="3857265"/>
          </a:xfrm>
        </p:grpSpPr>
        <p:grpSp>
          <p:nvGrpSpPr>
            <p:cNvPr id="120" name="Group 93">
              <a:extLst>
                <a:ext uri="{FF2B5EF4-FFF2-40B4-BE49-F238E27FC236}">
                  <a16:creationId xmlns:a16="http://schemas.microsoft.com/office/drawing/2014/main" id="{AFCF163F-2A8E-4FCE-BB20-F395341D8FA3}"/>
                </a:ext>
              </a:extLst>
            </p:cNvPr>
            <p:cNvGrpSpPr/>
            <p:nvPr/>
          </p:nvGrpSpPr>
          <p:grpSpPr>
            <a:xfrm>
              <a:off x="10227006" y="2888302"/>
              <a:ext cx="1175295" cy="815009"/>
              <a:chOff x="21707061" y="5632082"/>
              <a:chExt cx="2350589" cy="1630018"/>
            </a:xfrm>
          </p:grpSpPr>
          <p:sp>
            <p:nvSpPr>
              <p:cNvPr id="121" name="Cloud 94">
                <a:extLst>
                  <a:ext uri="{FF2B5EF4-FFF2-40B4-BE49-F238E27FC236}">
                    <a16:creationId xmlns:a16="http://schemas.microsoft.com/office/drawing/2014/main" id="{BE22C21B-11CB-4054-8356-5233667CEE8F}"/>
                  </a:ext>
                </a:extLst>
              </p:cNvPr>
              <p:cNvSpPr/>
              <p:nvPr/>
            </p:nvSpPr>
            <p:spPr>
              <a:xfrm>
                <a:off x="21707061" y="5632082"/>
                <a:ext cx="2350589" cy="1630018"/>
              </a:xfrm>
              <a:prstGeom prst="cloud">
                <a:avLst/>
              </a:prstGeom>
              <a:noFill/>
              <a:ln w="19050" cap="flat" cmpd="sng" algn="ctr">
                <a:solidFill>
                  <a:srgbClr val="4472C4">
                    <a:shade val="50000"/>
                  </a:srgbClr>
                </a:solid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22" name="Rectangle 121">
                <a:extLst>
                  <a:ext uri="{FF2B5EF4-FFF2-40B4-BE49-F238E27FC236}">
                    <a16:creationId xmlns:a16="http://schemas.microsoft.com/office/drawing/2014/main" id="{4E8015C9-6450-4A11-A959-534E31A555C6}"/>
                  </a:ext>
                </a:extLst>
              </p:cNvPr>
              <p:cNvSpPr/>
              <p:nvPr/>
            </p:nvSpPr>
            <p:spPr>
              <a:xfrm>
                <a:off x="22135161" y="5830774"/>
                <a:ext cx="1597231" cy="900760"/>
              </a:xfrm>
              <a:prstGeom prst="rect">
                <a:avLst/>
              </a:prstGeom>
            </p:spPr>
            <p:txBody>
              <a:bodyPr wrap="none">
                <a:spAutoFit/>
              </a:bodyPr>
              <a:lstStyle/>
              <a:p>
                <a:pPr marL="0" marR="0" lvl="0" indent="0" algn="ctr" defTabSz="466371" rtl="0"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Http </a:t>
                </a:r>
              </a:p>
              <a:p>
                <a:pPr marL="0" marR="0" lvl="0" indent="0" algn="ctr" defTabSz="466371" rtl="0" eaLnBrk="1" fontAlgn="auto" latinLnBrk="0" hangingPunct="1">
                  <a:lnSpc>
                    <a:spcPct val="90000"/>
                  </a:lnSpc>
                  <a:spcBef>
                    <a:spcPts val="0"/>
                  </a:spcBef>
                  <a:spcAft>
                    <a:spcPts val="17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endpoint</a:t>
                </a:r>
              </a:p>
            </p:txBody>
          </p:sp>
        </p:grpSp>
        <p:sp>
          <p:nvSpPr>
            <p:cNvPr id="123" name="Rectangle 122">
              <a:extLst>
                <a:ext uri="{FF2B5EF4-FFF2-40B4-BE49-F238E27FC236}">
                  <a16:creationId xmlns:a16="http://schemas.microsoft.com/office/drawing/2014/main" id="{D01A3409-9FD4-4656-94DA-FE85A92DE54E}"/>
                </a:ext>
              </a:extLst>
            </p:cNvPr>
            <p:cNvSpPr/>
            <p:nvPr/>
          </p:nvSpPr>
          <p:spPr>
            <a:xfrm>
              <a:off x="8763558" y="2727415"/>
              <a:ext cx="1080655" cy="2560320"/>
            </a:xfrm>
            <a:prstGeom prst="rect">
              <a:avLst/>
            </a:prstGeom>
            <a:noFill/>
            <a:ln w="19050" cap="flat" cmpd="sng" algn="ctr">
              <a:solidFill>
                <a:srgbClr val="000000"/>
              </a:solidFill>
              <a:prstDash val="lgDash"/>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24" name="Rectangle 123">
              <a:extLst>
                <a:ext uri="{FF2B5EF4-FFF2-40B4-BE49-F238E27FC236}">
                  <a16:creationId xmlns:a16="http://schemas.microsoft.com/office/drawing/2014/main" id="{F6911010-68CC-4185-8705-F758A93BA6D3}"/>
                </a:ext>
              </a:extLst>
            </p:cNvPr>
            <p:cNvSpPr/>
            <p:nvPr/>
          </p:nvSpPr>
          <p:spPr>
            <a:xfrm>
              <a:off x="8996956" y="2714231"/>
              <a:ext cx="533864" cy="286232"/>
            </a:xfrm>
            <a:prstGeom prst="rect">
              <a:avLst/>
            </a:prstGeom>
          </p:spPr>
          <p:txBody>
            <a:bodyPr wrap="none">
              <a:spAutoFit/>
            </a:bodyPr>
            <a:lstStyle/>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Pool</a:t>
              </a:r>
            </a:p>
          </p:txBody>
        </p:sp>
        <p:sp>
          <p:nvSpPr>
            <p:cNvPr id="125" name="Rectangle 124">
              <a:extLst>
                <a:ext uri="{FF2B5EF4-FFF2-40B4-BE49-F238E27FC236}">
                  <a16:creationId xmlns:a16="http://schemas.microsoft.com/office/drawing/2014/main" id="{0C111A33-8B6F-4ECA-976F-ADA5BBCFC63F}"/>
                </a:ext>
              </a:extLst>
            </p:cNvPr>
            <p:cNvSpPr/>
            <p:nvPr/>
          </p:nvSpPr>
          <p:spPr>
            <a:xfrm>
              <a:off x="8763558" y="2954701"/>
              <a:ext cx="1083951" cy="311880"/>
            </a:xfrm>
            <a:prstGeom prst="rect">
              <a:avLst/>
            </a:prstGeom>
          </p:spPr>
          <p:txBody>
            <a:bodyPr wrap="none">
              <a:spAutoFit/>
            </a:bodyPr>
            <a:lstStyle/>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7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HttpMessageHandler</a:t>
              </a:r>
            </a:p>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7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instances</a:t>
              </a:r>
            </a:p>
          </p:txBody>
        </p:sp>
        <p:sp>
          <p:nvSpPr>
            <p:cNvPr id="126" name="Rectangle 125">
              <a:extLst>
                <a:ext uri="{FF2B5EF4-FFF2-40B4-BE49-F238E27FC236}">
                  <a16:creationId xmlns:a16="http://schemas.microsoft.com/office/drawing/2014/main" id="{E5162CA0-DBE5-4FA0-BFAC-7B8D55CAB8A3}"/>
                </a:ext>
              </a:extLst>
            </p:cNvPr>
            <p:cNvSpPr/>
            <p:nvPr/>
          </p:nvSpPr>
          <p:spPr>
            <a:xfrm>
              <a:off x="9446252" y="3151367"/>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27" name="Rectangle 126">
              <a:extLst>
                <a:ext uri="{FF2B5EF4-FFF2-40B4-BE49-F238E27FC236}">
                  <a16:creationId xmlns:a16="http://schemas.microsoft.com/office/drawing/2014/main" id="{28399224-0803-41A6-8B34-715A1B794404}"/>
                </a:ext>
              </a:extLst>
            </p:cNvPr>
            <p:cNvSpPr/>
            <p:nvPr/>
          </p:nvSpPr>
          <p:spPr>
            <a:xfrm>
              <a:off x="9322421" y="3723110"/>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28" name="Rectangle 127">
              <a:extLst>
                <a:ext uri="{FF2B5EF4-FFF2-40B4-BE49-F238E27FC236}">
                  <a16:creationId xmlns:a16="http://schemas.microsoft.com/office/drawing/2014/main" id="{89ECC0D8-C142-4039-97DE-CFD8418F7FFD}"/>
                </a:ext>
              </a:extLst>
            </p:cNvPr>
            <p:cNvSpPr/>
            <p:nvPr/>
          </p:nvSpPr>
          <p:spPr>
            <a:xfrm>
              <a:off x="9463095"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29" name="Rectangle 128">
              <a:extLst>
                <a:ext uri="{FF2B5EF4-FFF2-40B4-BE49-F238E27FC236}">
                  <a16:creationId xmlns:a16="http://schemas.microsoft.com/office/drawing/2014/main" id="{C485B7E1-A7DE-4F62-8657-99EEDB3A6ADE}"/>
                </a:ext>
              </a:extLst>
            </p:cNvPr>
            <p:cNvSpPr/>
            <p:nvPr/>
          </p:nvSpPr>
          <p:spPr>
            <a:xfrm>
              <a:off x="8915521" y="3494993"/>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30" name="Rectangle 129">
              <a:extLst>
                <a:ext uri="{FF2B5EF4-FFF2-40B4-BE49-F238E27FC236}">
                  <a16:creationId xmlns:a16="http://schemas.microsoft.com/office/drawing/2014/main" id="{8CBB202C-EF97-46B2-8DA0-2BD864C8B322}"/>
                </a:ext>
              </a:extLst>
            </p:cNvPr>
            <p:cNvSpPr/>
            <p:nvPr/>
          </p:nvSpPr>
          <p:spPr>
            <a:xfrm>
              <a:off x="8958536" y="41301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31" name="Rectangle 130">
              <a:extLst>
                <a:ext uri="{FF2B5EF4-FFF2-40B4-BE49-F238E27FC236}">
                  <a16:creationId xmlns:a16="http://schemas.microsoft.com/office/drawing/2014/main" id="{0DC1065A-52D3-4A2F-8052-523101F1E96E}"/>
                </a:ext>
              </a:extLst>
            </p:cNvPr>
            <p:cNvSpPr/>
            <p:nvPr/>
          </p:nvSpPr>
          <p:spPr>
            <a:xfrm>
              <a:off x="9031475" y="4567299"/>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32" name="Rectangle 131">
              <a:extLst>
                <a:ext uri="{FF2B5EF4-FFF2-40B4-BE49-F238E27FC236}">
                  <a16:creationId xmlns:a16="http://schemas.microsoft.com/office/drawing/2014/main" id="{8C1D5574-2E6A-401B-AA14-E7060247438C}"/>
                </a:ext>
              </a:extLst>
            </p:cNvPr>
            <p:cNvSpPr/>
            <p:nvPr/>
          </p:nvSpPr>
          <p:spPr>
            <a:xfrm>
              <a:off x="9467893" y="4684882"/>
              <a:ext cx="290946" cy="29193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nvGrpSpPr>
            <p:cNvPr id="133" name="Group 107">
              <a:extLst>
                <a:ext uri="{FF2B5EF4-FFF2-40B4-BE49-F238E27FC236}">
                  <a16:creationId xmlns:a16="http://schemas.microsoft.com/office/drawing/2014/main" id="{47719FF2-F02B-4F8A-8AA6-427484456FDF}"/>
                </a:ext>
              </a:extLst>
            </p:cNvPr>
            <p:cNvGrpSpPr/>
            <p:nvPr/>
          </p:nvGrpSpPr>
          <p:grpSpPr>
            <a:xfrm>
              <a:off x="6995365" y="1893230"/>
              <a:ext cx="1829984" cy="564001"/>
              <a:chOff x="15117369" y="3352516"/>
              <a:chExt cx="3659968" cy="1128001"/>
            </a:xfrm>
          </p:grpSpPr>
          <p:sp>
            <p:nvSpPr>
              <p:cNvPr id="134" name="Rectangle 133">
                <a:extLst>
                  <a:ext uri="{FF2B5EF4-FFF2-40B4-BE49-F238E27FC236}">
                    <a16:creationId xmlns:a16="http://schemas.microsoft.com/office/drawing/2014/main" id="{FD5FFF28-EE65-4D16-AC17-A08DBCC6130C}"/>
                  </a:ext>
                </a:extLst>
              </p:cNvPr>
              <p:cNvSpPr/>
              <p:nvPr/>
            </p:nvSpPr>
            <p:spPr>
              <a:xfrm>
                <a:off x="15117369" y="3352516"/>
                <a:ext cx="3659968" cy="1128001"/>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135" name="Rectangle 134">
                <a:extLst>
                  <a:ext uri="{FF2B5EF4-FFF2-40B4-BE49-F238E27FC236}">
                    <a16:creationId xmlns:a16="http://schemas.microsoft.com/office/drawing/2014/main" id="{889523C1-582E-46D9-9A06-493A5FBBC013}"/>
                  </a:ext>
                </a:extLst>
              </p:cNvPr>
              <p:cNvSpPr/>
              <p:nvPr/>
            </p:nvSpPr>
            <p:spPr>
              <a:xfrm>
                <a:off x="15172573" y="3588356"/>
                <a:ext cx="3241914" cy="615553"/>
              </a:xfrm>
              <a:prstGeom prst="rect">
                <a:avLst/>
              </a:prstGeom>
            </p:spPr>
            <p:txBody>
              <a:bodyPr wrap="none">
                <a:spAutoFit/>
              </a:bodyPr>
              <a:lstStyle/>
              <a:p>
                <a:pPr marL="0" marR="0" lvl="0" indent="0" algn="l" defTabSz="91434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IHttpClientFactory</a:t>
                </a:r>
              </a:p>
            </p:txBody>
          </p:sp>
        </p:grpSp>
        <p:sp>
          <p:nvSpPr>
            <p:cNvPr id="136" name="Rectangle 135">
              <a:extLst>
                <a:ext uri="{FF2B5EF4-FFF2-40B4-BE49-F238E27FC236}">
                  <a16:creationId xmlns:a16="http://schemas.microsoft.com/office/drawing/2014/main" id="{4BEDF0BC-B9EE-4EBD-907F-56318317AECD}"/>
                </a:ext>
              </a:extLst>
            </p:cNvPr>
            <p:cNvSpPr/>
            <p:nvPr/>
          </p:nvSpPr>
          <p:spPr>
            <a:xfrm>
              <a:off x="6995365" y="2727415"/>
              <a:ext cx="1559542"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BFC0D4E-3A87-4B4E-9D34-7EE0926FE706}"/>
                </a:ext>
              </a:extLst>
            </p:cNvPr>
            <p:cNvSpPr/>
            <p:nvPr/>
          </p:nvSpPr>
          <p:spPr>
            <a:xfrm>
              <a:off x="7247716" y="2746774"/>
              <a:ext cx="1054841" cy="276999"/>
            </a:xfrm>
            <a:prstGeom prst="rect">
              <a:avLst/>
            </a:prstGeom>
          </p:spPr>
          <p:txBody>
            <a:bodyPr wrap="none">
              <a:spAutoFit/>
            </a:bodyPr>
            <a:lstStyle/>
            <a:p>
              <a:pPr marL="0" marR="0" lvl="0" indent="0" algn="ctr" defTabSz="9143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ClientService</a:t>
              </a:r>
            </a:p>
          </p:txBody>
        </p:sp>
        <p:grpSp>
          <p:nvGrpSpPr>
            <p:cNvPr id="138" name="Group 112">
              <a:extLst>
                <a:ext uri="{FF2B5EF4-FFF2-40B4-BE49-F238E27FC236}">
                  <a16:creationId xmlns:a16="http://schemas.microsoft.com/office/drawing/2014/main" id="{30B93172-17C1-472C-96B4-4F675A99223F}"/>
                </a:ext>
              </a:extLst>
            </p:cNvPr>
            <p:cNvGrpSpPr/>
            <p:nvPr/>
          </p:nvGrpSpPr>
          <p:grpSpPr>
            <a:xfrm>
              <a:off x="7871657" y="3295807"/>
              <a:ext cx="2370570" cy="115267"/>
              <a:chOff x="16853680" y="6591613"/>
              <a:chExt cx="4741139" cy="230534"/>
            </a:xfrm>
          </p:grpSpPr>
          <p:cxnSp>
            <p:nvCxnSpPr>
              <p:cNvPr id="139" name="Straight Arrow Connector 113">
                <a:extLst>
                  <a:ext uri="{FF2B5EF4-FFF2-40B4-BE49-F238E27FC236}">
                    <a16:creationId xmlns:a16="http://schemas.microsoft.com/office/drawing/2014/main" id="{27CC142D-BB1F-4696-8775-3BC2317F2387}"/>
                  </a:ext>
                </a:extLst>
              </p:cNvPr>
              <p:cNvCxnSpPr>
                <a:cxnSpLocks/>
                <a:endCxn id="126" idx="1"/>
              </p:cNvCxnSpPr>
              <p:nvPr/>
            </p:nvCxnSpPr>
            <p:spPr>
              <a:xfrm flipV="1">
                <a:off x="16853680" y="6594667"/>
                <a:ext cx="2038030" cy="227480"/>
              </a:xfrm>
              <a:prstGeom prst="straightConnector1">
                <a:avLst/>
              </a:prstGeom>
              <a:noFill/>
              <a:ln w="15875" cap="flat" cmpd="sng" algn="ctr">
                <a:solidFill>
                  <a:srgbClr val="000000"/>
                </a:solidFill>
                <a:prstDash val="solid"/>
                <a:miter lim="800000"/>
                <a:tailEnd type="triangle"/>
              </a:ln>
              <a:effectLst/>
            </p:spPr>
          </p:cxnSp>
          <p:cxnSp>
            <p:nvCxnSpPr>
              <p:cNvPr id="140" name="Straight Arrow Connector 114">
                <a:extLst>
                  <a:ext uri="{FF2B5EF4-FFF2-40B4-BE49-F238E27FC236}">
                    <a16:creationId xmlns:a16="http://schemas.microsoft.com/office/drawing/2014/main" id="{9DE7F70C-C26B-432C-882D-A74057345C9A}"/>
                  </a:ext>
                </a:extLst>
              </p:cNvPr>
              <p:cNvCxnSpPr>
                <a:cxnSpLocks/>
                <a:stCxn id="126" idx="3"/>
                <a:endCxn id="121" idx="2"/>
              </p:cNvCxnSpPr>
              <p:nvPr/>
            </p:nvCxnSpPr>
            <p:spPr>
              <a:xfrm flipV="1">
                <a:off x="20607911" y="6591613"/>
                <a:ext cx="986908" cy="3054"/>
              </a:xfrm>
              <a:prstGeom prst="straightConnector1">
                <a:avLst/>
              </a:prstGeom>
              <a:noFill/>
              <a:ln w="15875" cap="flat" cmpd="sng" algn="ctr">
                <a:solidFill>
                  <a:srgbClr val="000000"/>
                </a:solidFill>
                <a:prstDash val="solid"/>
                <a:miter lim="800000"/>
                <a:tailEnd type="triangle"/>
              </a:ln>
              <a:effectLst/>
            </p:spPr>
          </p:cxnSp>
        </p:grpSp>
        <p:sp>
          <p:nvSpPr>
            <p:cNvPr id="141" name="Rectangle 140">
              <a:extLst>
                <a:ext uri="{FF2B5EF4-FFF2-40B4-BE49-F238E27FC236}">
                  <a16:creationId xmlns:a16="http://schemas.microsoft.com/office/drawing/2014/main" id="{5372044C-716F-4687-90C1-94BF9B3A4690}"/>
                </a:ext>
              </a:extLst>
            </p:cNvPr>
            <p:cNvSpPr/>
            <p:nvPr/>
          </p:nvSpPr>
          <p:spPr>
            <a:xfrm>
              <a:off x="6109478" y="1430470"/>
              <a:ext cx="2023311" cy="307777"/>
            </a:xfrm>
            <a:prstGeom prst="rect">
              <a:avLst/>
            </a:prstGeom>
          </p:spPr>
          <p:txBody>
            <a:bodyPr wrap="none">
              <a:spAutoFit/>
            </a:bodyPr>
            <a:lstStyle/>
            <a:p>
              <a:pPr marL="0" marR="0" lvl="0" indent="0" algn="l" defTabSz="9143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Client application/code</a:t>
              </a:r>
            </a:p>
          </p:txBody>
        </p:sp>
        <p:sp>
          <p:nvSpPr>
            <p:cNvPr id="142" name="Rectangle 141">
              <a:extLst>
                <a:ext uri="{FF2B5EF4-FFF2-40B4-BE49-F238E27FC236}">
                  <a16:creationId xmlns:a16="http://schemas.microsoft.com/office/drawing/2014/main" id="{9CC0AA5D-1192-4E8C-859D-ACAB766EF9B0}"/>
                </a:ext>
              </a:extLst>
            </p:cNvPr>
            <p:cNvSpPr/>
            <p:nvPr/>
          </p:nvSpPr>
          <p:spPr>
            <a:xfrm>
              <a:off x="7132973" y="2959654"/>
              <a:ext cx="1284326" cy="246221"/>
            </a:xfrm>
            <a:prstGeom prst="rect">
              <a:avLst/>
            </a:prstGeom>
          </p:spPr>
          <p:txBody>
            <a:bodyPr wrap="none">
              <a:spAutoFit/>
            </a:bodyPr>
            <a:lstStyle/>
            <a:p>
              <a:pPr marL="0" marR="0" lvl="0" indent="0" algn="ctr" defTabSz="91434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Segoe UI Light" panose="020B0502040204020203" pitchFamily="34" charset="0"/>
                </a:rPr>
                <a:t>(i.e. CatalogService)</a:t>
              </a:r>
            </a:p>
          </p:txBody>
        </p:sp>
        <p:sp>
          <p:nvSpPr>
            <p:cNvPr id="143" name="Rectangle 142">
              <a:extLst>
                <a:ext uri="{FF2B5EF4-FFF2-40B4-BE49-F238E27FC236}">
                  <a16:creationId xmlns:a16="http://schemas.microsoft.com/office/drawing/2014/main" id="{325747E0-6F9B-42A4-8A15-D8E41B5CB39A}"/>
                </a:ext>
              </a:extLst>
            </p:cNvPr>
            <p:cNvSpPr/>
            <p:nvPr/>
          </p:nvSpPr>
          <p:spPr>
            <a:xfrm>
              <a:off x="6015188" y="2725992"/>
              <a:ext cx="749330" cy="2560320"/>
            </a:xfrm>
            <a:prstGeom prst="rect">
              <a:avLst/>
            </a:prstGeom>
            <a:solidFill>
              <a:srgbClr val="BCCCEA"/>
            </a:solidFill>
            <a:ln w="12700" cap="flat" cmpd="sng" algn="ctr">
              <a:solidFill>
                <a:srgbClr val="000000"/>
              </a:solid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144" name="Rectangle 143">
              <a:extLst>
                <a:ext uri="{FF2B5EF4-FFF2-40B4-BE49-F238E27FC236}">
                  <a16:creationId xmlns:a16="http://schemas.microsoft.com/office/drawing/2014/main" id="{28676A93-BEDA-4951-97C9-B80B74961775}"/>
                </a:ext>
              </a:extLst>
            </p:cNvPr>
            <p:cNvSpPr/>
            <p:nvPr/>
          </p:nvSpPr>
          <p:spPr>
            <a:xfrm rot="16200000">
              <a:off x="5140499" y="3883317"/>
              <a:ext cx="2498212" cy="307777"/>
            </a:xfrm>
            <a:prstGeom prst="rect">
              <a:avLst/>
            </a:prstGeom>
          </p:spPr>
          <p:txBody>
            <a:bodyPr wrap="square">
              <a:spAutoFit/>
            </a:bodyPr>
            <a:lstStyle/>
            <a:p>
              <a:pPr marL="0" marR="0" lvl="0" indent="0" algn="ctr" defTabSz="91434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Controller or client code</a:t>
              </a:r>
              <a:endParaRPr kumimoji="0" lang="en-US" sz="11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cxnSp>
          <p:nvCxnSpPr>
            <p:cNvPr id="145" name="Straight Arrow Connector 119">
              <a:extLst>
                <a:ext uri="{FF2B5EF4-FFF2-40B4-BE49-F238E27FC236}">
                  <a16:creationId xmlns:a16="http://schemas.microsoft.com/office/drawing/2014/main" id="{AF87C2A9-6069-4346-B8D4-953C3401D22D}"/>
                </a:ext>
              </a:extLst>
            </p:cNvPr>
            <p:cNvCxnSpPr>
              <a:cxnSpLocks/>
            </p:cNvCxnSpPr>
            <p:nvPr/>
          </p:nvCxnSpPr>
          <p:spPr>
            <a:xfrm>
              <a:off x="6764518" y="2954701"/>
              <a:ext cx="230847" cy="4953"/>
            </a:xfrm>
            <a:prstGeom prst="straightConnector1">
              <a:avLst/>
            </a:prstGeom>
            <a:noFill/>
            <a:ln w="15875" cap="flat" cmpd="sng" algn="ctr">
              <a:solidFill>
                <a:srgbClr val="000000"/>
              </a:solidFill>
              <a:prstDash val="solid"/>
              <a:miter lim="800000"/>
              <a:tailEnd type="triangle"/>
            </a:ln>
            <a:effectLst/>
          </p:spPr>
        </p:cxnSp>
        <p:grpSp>
          <p:nvGrpSpPr>
            <p:cNvPr id="146" name="Group 120">
              <a:extLst>
                <a:ext uri="{FF2B5EF4-FFF2-40B4-BE49-F238E27FC236}">
                  <a16:creationId xmlns:a16="http://schemas.microsoft.com/office/drawing/2014/main" id="{7AB1A3D4-7F34-42CF-92FC-5FADE1362BC1}"/>
                </a:ext>
              </a:extLst>
            </p:cNvPr>
            <p:cNvGrpSpPr/>
            <p:nvPr/>
          </p:nvGrpSpPr>
          <p:grpSpPr>
            <a:xfrm>
              <a:off x="7123031" y="2457230"/>
              <a:ext cx="1304203" cy="2702803"/>
              <a:chOff x="15372702" y="4480517"/>
              <a:chExt cx="2608406" cy="5405604"/>
            </a:xfrm>
          </p:grpSpPr>
          <p:grpSp>
            <p:nvGrpSpPr>
              <p:cNvPr id="147" name="Group 121">
                <a:extLst>
                  <a:ext uri="{FF2B5EF4-FFF2-40B4-BE49-F238E27FC236}">
                    <a16:creationId xmlns:a16="http://schemas.microsoft.com/office/drawing/2014/main" id="{589017F6-A0D7-4137-B80B-BB6B56C6B6D1}"/>
                  </a:ext>
                </a:extLst>
              </p:cNvPr>
              <p:cNvGrpSpPr/>
              <p:nvPr/>
            </p:nvGrpSpPr>
            <p:grpSpPr>
              <a:xfrm>
                <a:off x="15372702" y="5954373"/>
                <a:ext cx="2608406" cy="3931748"/>
                <a:chOff x="15372702" y="5954373"/>
                <a:chExt cx="2608406" cy="3931748"/>
              </a:xfrm>
            </p:grpSpPr>
            <p:sp>
              <p:nvSpPr>
                <p:cNvPr id="156" name="Rectangle 155">
                  <a:extLst>
                    <a:ext uri="{FF2B5EF4-FFF2-40B4-BE49-F238E27FC236}">
                      <a16:creationId xmlns:a16="http://schemas.microsoft.com/office/drawing/2014/main" id="{B4D42522-3475-4FA1-BF86-49F16CB502FC}"/>
                    </a:ext>
                  </a:extLst>
                </p:cNvPr>
                <p:cNvSpPr/>
                <p:nvPr/>
              </p:nvSpPr>
              <p:spPr>
                <a:xfrm>
                  <a:off x="15372702" y="5954373"/>
                  <a:ext cx="2608406" cy="3931748"/>
                </a:xfrm>
                <a:prstGeom prst="rect">
                  <a:avLst/>
                </a:prstGeom>
                <a:solidFill>
                  <a:srgbClr val="4472C4">
                    <a:alpha val="60000"/>
                  </a:srgbClr>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57" name="Rectangle 156">
                  <a:extLst>
                    <a:ext uri="{FF2B5EF4-FFF2-40B4-BE49-F238E27FC236}">
                      <a16:creationId xmlns:a16="http://schemas.microsoft.com/office/drawing/2014/main" id="{AFC6684B-DDEA-45C8-8D29-D50F3C780FAF}"/>
                    </a:ext>
                  </a:extLst>
                </p:cNvPr>
                <p:cNvSpPr/>
                <p:nvPr/>
              </p:nvSpPr>
              <p:spPr>
                <a:xfrm>
                  <a:off x="15696386" y="6133410"/>
                  <a:ext cx="1961050" cy="859210"/>
                </a:xfrm>
                <a:prstGeom prst="rect">
                  <a:avLst/>
                </a:prstGeom>
              </p:spPr>
              <p:txBody>
                <a:bodyPr wrap="none">
                  <a:spAutoFit/>
                </a:bodyPr>
                <a:lstStyle/>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HttpClient</a:t>
                  </a:r>
                </a:p>
                <a:p>
                  <a:pPr marL="0" marR="0" lvl="0" indent="0" algn="ctr" defTabSz="466371" rtl="0" eaLnBrk="1" fontAlgn="auto" latinLnBrk="0" hangingPunct="1">
                    <a:lnSpc>
                      <a:spcPct val="90000"/>
                    </a:lnSpc>
                    <a:spcBef>
                      <a:spcPts val="0"/>
                    </a:spcBef>
                    <a:spcAft>
                      <a:spcPts val="170"/>
                    </a:spcAft>
                    <a:buClrTx/>
                    <a:buSzTx/>
                    <a:buFontTx/>
                    <a:buNone/>
                    <a:tabLst/>
                    <a:defRPr/>
                  </a:pPr>
                  <a:r>
                    <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(Configured)</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22">
                <a:extLst>
                  <a:ext uri="{FF2B5EF4-FFF2-40B4-BE49-F238E27FC236}">
                    <a16:creationId xmlns:a16="http://schemas.microsoft.com/office/drawing/2014/main" id="{405BF561-9B00-43DC-A81F-A35E95154157}"/>
                  </a:ext>
                </a:extLst>
              </p:cNvPr>
              <p:cNvGrpSpPr/>
              <p:nvPr/>
            </p:nvGrpSpPr>
            <p:grpSpPr>
              <a:xfrm>
                <a:off x="15590325" y="7071812"/>
                <a:ext cx="2173167" cy="1338507"/>
                <a:chOff x="15590325" y="7071812"/>
                <a:chExt cx="2173167" cy="1338507"/>
              </a:xfrm>
            </p:grpSpPr>
            <p:sp>
              <p:nvSpPr>
                <p:cNvPr id="153" name="Rectangle 152">
                  <a:extLst>
                    <a:ext uri="{FF2B5EF4-FFF2-40B4-BE49-F238E27FC236}">
                      <a16:creationId xmlns:a16="http://schemas.microsoft.com/office/drawing/2014/main" id="{6C124A95-58FB-4848-84EE-4DEEF13E3C6F}"/>
                    </a:ext>
                  </a:extLst>
                </p:cNvPr>
                <p:cNvSpPr/>
                <p:nvPr/>
              </p:nvSpPr>
              <p:spPr>
                <a:xfrm>
                  <a:off x="15590325" y="7071812"/>
                  <a:ext cx="2173167" cy="1338507"/>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54" name="Picture 128" descr="The Polly Project">
                  <a:extLst>
                    <a:ext uri="{FF2B5EF4-FFF2-40B4-BE49-F238E27FC236}">
                      <a16:creationId xmlns:a16="http://schemas.microsoft.com/office/drawing/2014/main" id="{97187765-547A-4DED-BF4E-6F05152D4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1262" y="7557557"/>
                  <a:ext cx="721128" cy="721128"/>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A3BB0465-D43C-4666-9BA0-43DF6A992A1D}"/>
                    </a:ext>
                  </a:extLst>
                </p:cNvPr>
                <p:cNvSpPr/>
                <p:nvPr/>
              </p:nvSpPr>
              <p:spPr>
                <a:xfrm>
                  <a:off x="15948825" y="7120580"/>
                  <a:ext cx="1456167" cy="517064"/>
                </a:xfrm>
                <a:prstGeom prst="rect">
                  <a:avLst/>
                </a:prstGeom>
              </p:spPr>
              <p:txBody>
                <a:bodyPr wrap="none">
                  <a:spAutoFit/>
                </a:bodyPr>
                <a:lstStyle/>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Policies</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9" name="Group 123">
                <a:extLst>
                  <a:ext uri="{FF2B5EF4-FFF2-40B4-BE49-F238E27FC236}">
                    <a16:creationId xmlns:a16="http://schemas.microsoft.com/office/drawing/2014/main" id="{A8A0F007-44D6-478B-8D5F-52C128B0EBFA}"/>
                  </a:ext>
                </a:extLst>
              </p:cNvPr>
              <p:cNvGrpSpPr/>
              <p:nvPr/>
            </p:nvGrpSpPr>
            <p:grpSpPr>
              <a:xfrm>
                <a:off x="15590325" y="8652434"/>
                <a:ext cx="2173167" cy="1002243"/>
                <a:chOff x="15590325" y="8652434"/>
                <a:chExt cx="2173167" cy="1002243"/>
              </a:xfrm>
            </p:grpSpPr>
            <p:sp>
              <p:nvSpPr>
                <p:cNvPr id="151" name="Rectangle 150">
                  <a:extLst>
                    <a:ext uri="{FF2B5EF4-FFF2-40B4-BE49-F238E27FC236}">
                      <a16:creationId xmlns:a16="http://schemas.microsoft.com/office/drawing/2014/main" id="{BB9FEDF0-92BF-4DA4-81A3-F51C9F32D03D}"/>
                    </a:ext>
                  </a:extLst>
                </p:cNvPr>
                <p:cNvSpPr/>
                <p:nvPr/>
              </p:nvSpPr>
              <p:spPr>
                <a:xfrm>
                  <a:off x="15590325" y="8652434"/>
                  <a:ext cx="2173167" cy="1002243"/>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ABF43079-04CE-4F3D-AC20-60EFF54D21C1}"/>
                    </a:ext>
                  </a:extLst>
                </p:cNvPr>
                <p:cNvSpPr/>
                <p:nvPr/>
              </p:nvSpPr>
              <p:spPr>
                <a:xfrm>
                  <a:off x="15766083" y="8730876"/>
                  <a:ext cx="1821651" cy="845359"/>
                </a:xfrm>
                <a:prstGeom prst="rect">
                  <a:avLst/>
                </a:prstGeom>
              </p:spPr>
              <p:txBody>
                <a:bodyPr wrap="none">
                  <a:spAutoFit/>
                </a:bodyPr>
                <a:lstStyle/>
                <a:p>
                  <a:pPr marL="0" marR="0" lvl="0" indent="0" algn="ctr" defTabSz="466371" rtl="0"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Delegating</a:t>
                  </a:r>
                </a:p>
                <a:p>
                  <a:pPr marL="0" marR="0" lvl="0" indent="0" algn="ctr" defTabSz="466371" rtl="0" eaLnBrk="1" fontAlgn="auto" latinLnBrk="0" hangingPunct="1">
                    <a:lnSpc>
                      <a:spcPct val="90000"/>
                    </a:lnSpc>
                    <a:spcBef>
                      <a:spcPts val="0"/>
                    </a:spcBef>
                    <a:spcAft>
                      <a:spcPts val="170"/>
                    </a:spcAft>
                    <a:buClrTx/>
                    <a:buSzTx/>
                    <a:buFontTx/>
                    <a:buNone/>
                    <a:tabLst/>
                    <a:defRPr/>
                  </a:pPr>
                  <a:r>
                    <a:rPr kumimoji="0" lang="en-US" sz="105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Handlers</a:t>
                  </a:r>
                  <a:endParaRPr kumimoji="0" lang="en-US" sz="105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0" name="Arrow: Down 2058">
                <a:extLst>
                  <a:ext uri="{FF2B5EF4-FFF2-40B4-BE49-F238E27FC236}">
                    <a16:creationId xmlns:a16="http://schemas.microsoft.com/office/drawing/2014/main" id="{29FEC918-8A6F-4F54-B81A-BE334BF6FE69}"/>
                  </a:ext>
                </a:extLst>
              </p:cNvPr>
              <p:cNvSpPr/>
              <p:nvPr/>
            </p:nvSpPr>
            <p:spPr>
              <a:xfrm>
                <a:off x="16400845" y="4480517"/>
                <a:ext cx="739999" cy="514000"/>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34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C8434A8C-C514-4BC7-9A14-E674A32BF1A5}"/>
                </a:ext>
              </a:extLst>
            </p:cNvPr>
            <p:cNvSpPr/>
            <p:nvPr/>
          </p:nvSpPr>
          <p:spPr>
            <a:xfrm>
              <a:off x="6179813" y="2476589"/>
              <a:ext cx="1412566" cy="230832"/>
            </a:xfrm>
            <a:prstGeom prst="rect">
              <a:avLst/>
            </a:prstGeom>
          </p:spPr>
          <p:txBody>
            <a:bodyPr wrap="none">
              <a:spAutoFit/>
            </a:bodyPr>
            <a:lstStyle/>
            <a:p>
              <a:pPr marL="0" marR="0" lvl="0" indent="0" algn="l" defTabSz="466371" rtl="0" eaLnBrk="1" fontAlgn="auto" latinLnBrk="0" hangingPunct="1">
                <a:lnSpc>
                  <a:spcPct val="90000"/>
                </a:lnSpc>
                <a:spcBef>
                  <a:spcPts val="0"/>
                </a:spcBef>
                <a:spcAft>
                  <a:spcPts val="170"/>
                </a:spcAft>
                <a:buClrTx/>
                <a:buSzTx/>
                <a:buFontTx/>
                <a:buNone/>
                <a:tabLst/>
                <a:defRPr/>
              </a:pPr>
              <a:r>
                <a:rPr kumimoji="0" lang="en-US" sz="10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Dependency Injection</a:t>
              </a:r>
            </a:p>
          </p:txBody>
        </p:sp>
      </p:grpSp>
    </p:spTree>
    <p:extLst>
      <p:ext uri="{BB962C8B-B14F-4D97-AF65-F5344CB8AC3E}">
        <p14:creationId xmlns:p14="http://schemas.microsoft.com/office/powerpoint/2010/main" val="40536761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4046236"/>
          </a:xfrm>
        </p:spPr>
        <p:txBody>
          <a:bodyPr/>
          <a:lstStyle/>
          <a:p>
            <a:r>
              <a:rPr lang="en-US" dirty="0"/>
              <a:t>Monolithic vs Microservices Architecture</a:t>
            </a:r>
          </a:p>
          <a:p>
            <a:r>
              <a:rPr lang="en-US" dirty="0"/>
              <a:t>Microservices architecture and Patterns</a:t>
            </a:r>
          </a:p>
          <a:p>
            <a:r>
              <a:rPr lang="en-US" dirty="0"/>
              <a:t>Docker container</a:t>
            </a:r>
          </a:p>
          <a:p>
            <a:r>
              <a:rPr lang="en-US" dirty="0"/>
              <a:t>Microservice using ASP.NET Core</a:t>
            </a:r>
          </a:p>
          <a:p>
            <a:r>
              <a:rPr lang="en-US" dirty="0"/>
              <a:t>Deploy a microservice to Azure</a:t>
            </a:r>
          </a:p>
          <a:p>
            <a:r>
              <a:rPr lang="en-US" dirty="0"/>
              <a:t>Orchestrators in Azure</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Table of content</a:t>
            </a:r>
          </a:p>
        </p:txBody>
      </p:sp>
    </p:spTree>
    <p:extLst>
      <p:ext uri="{BB962C8B-B14F-4D97-AF65-F5344CB8AC3E}">
        <p14:creationId xmlns:p14="http://schemas.microsoft.com/office/powerpoint/2010/main" val="1507861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5A068-E56B-4267-B8EC-C8224E9CB950}"/>
              </a:ext>
            </a:extLst>
          </p:cNvPr>
          <p:cNvSpPr>
            <a:spLocks noGrp="1"/>
          </p:cNvSpPr>
          <p:nvPr>
            <p:ph type="title"/>
          </p:nvPr>
        </p:nvSpPr>
        <p:spPr>
          <a:xfrm>
            <a:off x="568047" y="2084172"/>
            <a:ext cx="11354714" cy="2139688"/>
          </a:xfrm>
        </p:spPr>
        <p:txBody>
          <a:bodyPr/>
          <a:lstStyle/>
          <a:p>
            <a:r>
              <a:rPr lang="en-US" dirty="0"/>
              <a:t>Monolithic vs Microservices Architecture</a:t>
            </a:r>
            <a:endParaRPr lang="en-CA" dirty="0"/>
          </a:p>
        </p:txBody>
      </p:sp>
    </p:spTree>
    <p:extLst>
      <p:ext uri="{BB962C8B-B14F-4D97-AF65-F5344CB8AC3E}">
        <p14:creationId xmlns:p14="http://schemas.microsoft.com/office/powerpoint/2010/main" val="38433809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spTree>
    <p:extLst>
      <p:ext uri="{BB962C8B-B14F-4D97-AF65-F5344CB8AC3E}">
        <p14:creationId xmlns:p14="http://schemas.microsoft.com/office/powerpoint/2010/main" val="1532928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spTree>
    <p:extLst>
      <p:ext uri="{BB962C8B-B14F-4D97-AF65-F5344CB8AC3E}">
        <p14:creationId xmlns:p14="http://schemas.microsoft.com/office/powerpoint/2010/main" val="38511369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extLst>
              <p:ext uri="{D42A27DB-BD31-4B8C-83A1-F6EECF244321}">
                <p14:modId xmlns:p14="http://schemas.microsoft.com/office/powerpoint/2010/main" val="521076619"/>
              </p:ext>
            </p:extLst>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F25426-717A-48AF-87F4-EC0274AA585C}"/>
              </a:ext>
            </a:extLst>
          </p:cNvPr>
          <p:cNvSpPr>
            <a:spLocks noGrp="1"/>
          </p:cNvSpPr>
          <p:nvPr>
            <p:ph type="title"/>
          </p:nvPr>
        </p:nvSpPr>
        <p:spPr/>
        <p:txBody>
          <a:bodyPr/>
          <a:lstStyle/>
          <a:p>
            <a:r>
              <a:rPr lang="en-CA" dirty="0"/>
              <a:t>Microservices architecture style</a:t>
            </a:r>
          </a:p>
        </p:txBody>
      </p:sp>
      <p:grpSp>
        <p:nvGrpSpPr>
          <p:cNvPr id="66" name="Groupe 65">
            <a:extLst>
              <a:ext uri="{FF2B5EF4-FFF2-40B4-BE49-F238E27FC236}">
                <a16:creationId xmlns:a16="http://schemas.microsoft.com/office/drawing/2014/main" id="{72CAA326-0668-4B8A-B19C-DBB74B6267CF}"/>
              </a:ext>
            </a:extLst>
          </p:cNvPr>
          <p:cNvGrpSpPr/>
          <p:nvPr/>
        </p:nvGrpSpPr>
        <p:grpSpPr>
          <a:xfrm>
            <a:off x="356844" y="1292675"/>
            <a:ext cx="1359067" cy="5443267"/>
            <a:chOff x="356844" y="1292675"/>
            <a:chExt cx="1359067" cy="5443267"/>
          </a:xfrm>
        </p:grpSpPr>
        <p:sp>
          <p:nvSpPr>
            <p:cNvPr id="9" name="Rounded Rectangle 144">
              <a:extLst>
                <a:ext uri="{FF2B5EF4-FFF2-40B4-BE49-F238E27FC236}">
                  <a16:creationId xmlns:a16="http://schemas.microsoft.com/office/drawing/2014/main" id="{F6728372-EFF9-4406-9069-D641888C0DAB}"/>
                </a:ext>
              </a:extLst>
            </p:cNvPr>
            <p:cNvSpPr/>
            <p:nvPr/>
          </p:nvSpPr>
          <p:spPr>
            <a:xfrm>
              <a:off x="356844" y="1292675"/>
              <a:ext cx="1359067" cy="5443267"/>
            </a:xfrm>
            <a:prstGeom prst="roundRect">
              <a:avLst/>
            </a:prstGeom>
            <a:solidFill>
              <a:srgbClr val="FFC000"/>
            </a:solidFill>
            <a:ln w="38100" cap="flat" cmpd="sng" algn="ctr">
              <a:solidFill>
                <a:srgbClr val="FFC820"/>
              </a:solidFill>
              <a:prstDash val="solid"/>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CA" sz="1765" b="0" i="0" u="none" strike="noStrike" kern="0" cap="none" spc="0" normalizeH="0" baseline="0" noProof="0">
                <a:ln>
                  <a:noFill/>
                </a:ln>
                <a:solidFill>
                  <a:srgbClr val="1A1A1A"/>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39570501-A301-4A54-936D-063AEEEC9D42}"/>
                </a:ext>
              </a:extLst>
            </p:cNvPr>
            <p:cNvSpPr/>
            <p:nvPr/>
          </p:nvSpPr>
          <p:spPr bwMode="auto">
            <a:xfrm>
              <a:off x="499500" y="1417709"/>
              <a:ext cx="1082272" cy="531246"/>
            </a:xfrm>
            <a:prstGeom prst="rect">
              <a:avLst/>
            </a:prstGeom>
            <a:solidFill>
              <a:srgbClr val="FFC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Client</a:t>
              </a:r>
            </a:p>
          </p:txBody>
        </p:sp>
        <p:pic>
          <p:nvPicPr>
            <p:cNvPr id="11" name="Image 10">
              <a:extLst>
                <a:ext uri="{FF2B5EF4-FFF2-40B4-BE49-F238E27FC236}">
                  <a16:creationId xmlns:a16="http://schemas.microsoft.com/office/drawing/2014/main" id="{25C2BA50-21CC-497A-99BD-C74BD411680B}"/>
                </a:ext>
              </a:extLst>
            </p:cNvPr>
            <p:cNvPicPr>
              <a:picLocks noChangeAspect="1"/>
            </p:cNvPicPr>
            <p:nvPr/>
          </p:nvPicPr>
          <p:blipFill>
            <a:blip r:embed="rId3"/>
            <a:stretch>
              <a:fillRect/>
            </a:stretch>
          </p:blipFill>
          <p:spPr>
            <a:xfrm>
              <a:off x="644345" y="2206434"/>
              <a:ext cx="780290" cy="780290"/>
            </a:xfrm>
            <a:prstGeom prst="rect">
              <a:avLst/>
            </a:prstGeom>
          </p:spPr>
        </p:pic>
        <p:pic>
          <p:nvPicPr>
            <p:cNvPr id="12" name="Image 11">
              <a:extLst>
                <a:ext uri="{FF2B5EF4-FFF2-40B4-BE49-F238E27FC236}">
                  <a16:creationId xmlns:a16="http://schemas.microsoft.com/office/drawing/2014/main" id="{D5A52A39-9EF6-408A-B6C3-C89285A6A95C}"/>
                </a:ext>
              </a:extLst>
            </p:cNvPr>
            <p:cNvPicPr>
              <a:picLocks noChangeAspect="1"/>
            </p:cNvPicPr>
            <p:nvPr/>
          </p:nvPicPr>
          <p:blipFill>
            <a:blip r:embed="rId3"/>
            <a:stretch>
              <a:fillRect/>
            </a:stretch>
          </p:blipFill>
          <p:spPr>
            <a:xfrm>
              <a:off x="630002" y="3229459"/>
              <a:ext cx="780290" cy="780290"/>
            </a:xfrm>
            <a:prstGeom prst="rect">
              <a:avLst/>
            </a:prstGeom>
          </p:spPr>
        </p:pic>
      </p:grpSp>
      <p:pic>
        <p:nvPicPr>
          <p:cNvPr id="13" name="Picture 32">
            <a:extLst>
              <a:ext uri="{FF2B5EF4-FFF2-40B4-BE49-F238E27FC236}">
                <a16:creationId xmlns:a16="http://schemas.microsoft.com/office/drawing/2014/main" id="{BC82CFB1-8384-4494-BDD7-3A43815C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37" y="5440291"/>
            <a:ext cx="1168544" cy="573036"/>
          </a:xfrm>
          <a:prstGeom prst="rect">
            <a:avLst/>
          </a:prstGeom>
        </p:spPr>
      </p:pic>
      <p:grpSp>
        <p:nvGrpSpPr>
          <p:cNvPr id="67" name="Groupe 66">
            <a:extLst>
              <a:ext uri="{FF2B5EF4-FFF2-40B4-BE49-F238E27FC236}">
                <a16:creationId xmlns:a16="http://schemas.microsoft.com/office/drawing/2014/main" id="{2257686C-5F64-4C93-948D-ED6A41DF13E8}"/>
              </a:ext>
            </a:extLst>
          </p:cNvPr>
          <p:cNvGrpSpPr/>
          <p:nvPr/>
        </p:nvGrpSpPr>
        <p:grpSpPr>
          <a:xfrm>
            <a:off x="4256816" y="1292676"/>
            <a:ext cx="1275078" cy="4529389"/>
            <a:chOff x="4256816" y="1292676"/>
            <a:chExt cx="1275078" cy="4529389"/>
          </a:xfrm>
        </p:grpSpPr>
        <p:sp>
          <p:nvSpPr>
            <p:cNvPr id="14" name="Rounded Rectangle 144">
              <a:extLst>
                <a:ext uri="{FF2B5EF4-FFF2-40B4-BE49-F238E27FC236}">
                  <a16:creationId xmlns:a16="http://schemas.microsoft.com/office/drawing/2014/main" id="{6F6006AD-E546-49CD-A587-3F4AC0FBB3BA}"/>
                </a:ext>
              </a:extLst>
            </p:cNvPr>
            <p:cNvSpPr/>
            <p:nvPr/>
          </p:nvSpPr>
          <p:spPr>
            <a:xfrm>
              <a:off x="4256816" y="1292676"/>
              <a:ext cx="1275078" cy="4529389"/>
            </a:xfrm>
            <a:prstGeom prst="roundRect">
              <a:avLst/>
            </a:prstGeom>
            <a:solidFill>
              <a:srgbClr val="00A389"/>
            </a:solidFill>
            <a:ln w="38100" cap="flat" cmpd="sng" algn="ctr">
              <a:solidFill>
                <a:srgbClr val="00A389"/>
              </a:solidFill>
              <a:prstDash val="solid"/>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fr-CA"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DA1AA861-6646-4322-8BAA-9987AD271975}"/>
                </a:ext>
              </a:extLst>
            </p:cNvPr>
            <p:cNvSpPr/>
            <p:nvPr/>
          </p:nvSpPr>
          <p:spPr bwMode="auto">
            <a:xfrm>
              <a:off x="4353219" y="2968538"/>
              <a:ext cx="1082272" cy="878425"/>
            </a:xfrm>
            <a:prstGeom prst="rect">
              <a:avLst/>
            </a:prstGeom>
            <a:solidFill>
              <a:srgbClr val="00A389"/>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1600" b="1" kern="0" dirty="0">
                  <a:gradFill>
                    <a:gsLst>
                      <a:gs pos="40075">
                        <a:srgbClr val="FFFFFF"/>
                      </a:gs>
                      <a:gs pos="30000">
                        <a:srgbClr val="FFFFFF"/>
                      </a:gs>
                    </a:gsLst>
                    <a:lin ang="5400000" scaled="0"/>
                  </a:gradFill>
                  <a:effectLst>
                    <a:outerShdw blurRad="38100" dist="38100" dir="2700000" algn="tl">
                      <a:srgbClr val="000000">
                        <a:alpha val="43137"/>
                      </a:srgbClr>
                    </a:outerShdw>
                  </a:effectLst>
                </a:rPr>
                <a:t>API Gateway</a:t>
              </a:r>
            </a:p>
          </p:txBody>
        </p:sp>
      </p:grpSp>
      <p:sp>
        <p:nvSpPr>
          <p:cNvPr id="16" name="Rounded Rectangle 144">
            <a:extLst>
              <a:ext uri="{FF2B5EF4-FFF2-40B4-BE49-F238E27FC236}">
                <a16:creationId xmlns:a16="http://schemas.microsoft.com/office/drawing/2014/main" id="{B06B7FAC-5AE8-495D-9CA5-79AE5502F92E}"/>
              </a:ext>
            </a:extLst>
          </p:cNvPr>
          <p:cNvSpPr/>
          <p:nvPr/>
        </p:nvSpPr>
        <p:spPr>
          <a:xfrm>
            <a:off x="2362062" y="1292676"/>
            <a:ext cx="1261840" cy="985608"/>
          </a:xfrm>
          <a:prstGeom prst="roundRect">
            <a:avLst/>
          </a:prstGeom>
          <a:solidFill>
            <a:srgbClr val="672A7A"/>
          </a:solidFill>
          <a:ln w="38100" cap="flat" cmpd="sng" algn="ctr">
            <a:solidFill>
              <a:schemeClr val="accent1"/>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Provider</a:t>
            </a:r>
          </a:p>
        </p:txBody>
      </p:sp>
      <p:cxnSp>
        <p:nvCxnSpPr>
          <p:cNvPr id="18" name="Connecteur droit avec flèche 17">
            <a:extLst>
              <a:ext uri="{FF2B5EF4-FFF2-40B4-BE49-F238E27FC236}">
                <a16:creationId xmlns:a16="http://schemas.microsoft.com/office/drawing/2014/main" id="{78233F19-D189-4883-BA61-AC43092D3C58}"/>
              </a:ext>
            </a:extLst>
          </p:cNvPr>
          <p:cNvCxnSpPr>
            <a:cxnSpLocks/>
            <a:endCxn id="16" idx="1"/>
          </p:cNvCxnSpPr>
          <p:nvPr/>
        </p:nvCxnSpPr>
        <p:spPr>
          <a:xfrm>
            <a:off x="1715911" y="1785480"/>
            <a:ext cx="646151" cy="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F226B609-CBA6-4DF6-8BA9-D4E1E173FDEE}"/>
              </a:ext>
            </a:extLst>
          </p:cNvPr>
          <p:cNvCxnSpPr>
            <a:cxnSpLocks/>
          </p:cNvCxnSpPr>
          <p:nvPr/>
        </p:nvCxnSpPr>
        <p:spPr>
          <a:xfrm>
            <a:off x="3623902" y="1785480"/>
            <a:ext cx="646151" cy="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C487FD8-6F5B-4C16-AF0B-AEA90F710DED}"/>
              </a:ext>
            </a:extLst>
          </p:cNvPr>
          <p:cNvCxnSpPr>
            <a:cxnSpLocks/>
          </p:cNvCxnSpPr>
          <p:nvPr/>
        </p:nvCxnSpPr>
        <p:spPr>
          <a:xfrm>
            <a:off x="1715911" y="3893038"/>
            <a:ext cx="2540905" cy="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 coins arrondis 25">
            <a:extLst>
              <a:ext uri="{FF2B5EF4-FFF2-40B4-BE49-F238E27FC236}">
                <a16:creationId xmlns:a16="http://schemas.microsoft.com/office/drawing/2014/main" id="{C572B942-07B6-445F-8059-16171818BB51}"/>
              </a:ext>
            </a:extLst>
          </p:cNvPr>
          <p:cNvSpPr/>
          <p:nvPr/>
        </p:nvSpPr>
        <p:spPr bwMode="auto">
          <a:xfrm>
            <a:off x="6396416" y="1189176"/>
            <a:ext cx="3710492" cy="4355271"/>
          </a:xfrm>
          <a:prstGeom prst="roundRect">
            <a:avLst/>
          </a:prstGeom>
          <a:ln w="63500">
            <a:prstDash val="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2400" b="1" kern="0" dirty="0">
                <a:solidFill>
                  <a:schemeClr val="tx1"/>
                </a:solidFill>
              </a:rPr>
              <a:t>Microservices</a:t>
            </a:r>
          </a:p>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ounded Rectangle 144">
            <a:extLst>
              <a:ext uri="{FF2B5EF4-FFF2-40B4-BE49-F238E27FC236}">
                <a16:creationId xmlns:a16="http://schemas.microsoft.com/office/drawing/2014/main" id="{3A8BC910-1EE5-45FF-9A12-5833483D6267}"/>
              </a:ext>
            </a:extLst>
          </p:cNvPr>
          <p:cNvSpPr/>
          <p:nvPr/>
        </p:nvSpPr>
        <p:spPr>
          <a:xfrm>
            <a:off x="6741695" y="2295363"/>
            <a:ext cx="3018980" cy="555732"/>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1</a:t>
            </a:r>
          </a:p>
        </p:txBody>
      </p:sp>
      <p:sp>
        <p:nvSpPr>
          <p:cNvPr id="29" name="Rounded Rectangle 144">
            <a:extLst>
              <a:ext uri="{FF2B5EF4-FFF2-40B4-BE49-F238E27FC236}">
                <a16:creationId xmlns:a16="http://schemas.microsoft.com/office/drawing/2014/main" id="{780C19C3-B80F-4B40-B8B5-6DC64C76A9CA}"/>
              </a:ext>
            </a:extLst>
          </p:cNvPr>
          <p:cNvSpPr/>
          <p:nvPr/>
        </p:nvSpPr>
        <p:spPr>
          <a:xfrm>
            <a:off x="6741697" y="4610198"/>
            <a:ext cx="3018978" cy="555732"/>
          </a:xfrm>
          <a:prstGeom prst="roundRect">
            <a:avLst/>
          </a:prstGeom>
          <a:solidFill>
            <a:srgbClr val="E2068C"/>
          </a:solidFill>
          <a:ln w="38100" cap="flat" cmpd="sng" algn="ctr">
            <a:solidFill>
              <a:srgbClr val="E2068C"/>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4</a:t>
            </a:r>
          </a:p>
        </p:txBody>
      </p:sp>
      <p:sp>
        <p:nvSpPr>
          <p:cNvPr id="31" name="Rounded Rectangle 144">
            <a:extLst>
              <a:ext uri="{FF2B5EF4-FFF2-40B4-BE49-F238E27FC236}">
                <a16:creationId xmlns:a16="http://schemas.microsoft.com/office/drawing/2014/main" id="{214E28BC-19F6-457B-A535-CFBA5F9ED424}"/>
              </a:ext>
            </a:extLst>
          </p:cNvPr>
          <p:cNvSpPr/>
          <p:nvPr/>
        </p:nvSpPr>
        <p:spPr>
          <a:xfrm>
            <a:off x="6741696" y="3060465"/>
            <a:ext cx="3018979" cy="555732"/>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2</a:t>
            </a:r>
          </a:p>
        </p:txBody>
      </p:sp>
      <p:sp>
        <p:nvSpPr>
          <p:cNvPr id="32" name="Rounded Rectangle 144">
            <a:extLst>
              <a:ext uri="{FF2B5EF4-FFF2-40B4-BE49-F238E27FC236}">
                <a16:creationId xmlns:a16="http://schemas.microsoft.com/office/drawing/2014/main" id="{418E027A-949A-41C6-9CBD-C241DA34FAA1}"/>
              </a:ext>
            </a:extLst>
          </p:cNvPr>
          <p:cNvSpPr/>
          <p:nvPr/>
        </p:nvSpPr>
        <p:spPr>
          <a:xfrm>
            <a:off x="6741697" y="3821949"/>
            <a:ext cx="3018978" cy="555732"/>
          </a:xfrm>
          <a:prstGeom prst="roundRect">
            <a:avLst/>
          </a:prstGeom>
          <a:solidFill>
            <a:srgbClr val="FFC000"/>
          </a:solidFill>
          <a:ln w="38100" cap="flat" cmpd="sng" algn="ctr">
            <a:solidFill>
              <a:srgbClr val="FFC000"/>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Service 3</a:t>
            </a:r>
          </a:p>
        </p:txBody>
      </p:sp>
      <p:sp>
        <p:nvSpPr>
          <p:cNvPr id="33" name="Rounded Rectangle 144">
            <a:extLst>
              <a:ext uri="{FF2B5EF4-FFF2-40B4-BE49-F238E27FC236}">
                <a16:creationId xmlns:a16="http://schemas.microsoft.com/office/drawing/2014/main" id="{DA2288BC-21E7-444E-9DC1-E3287D4503CC}"/>
              </a:ext>
            </a:extLst>
          </p:cNvPr>
          <p:cNvSpPr/>
          <p:nvPr/>
        </p:nvSpPr>
        <p:spPr>
          <a:xfrm>
            <a:off x="2264835" y="6145487"/>
            <a:ext cx="1359067" cy="555732"/>
          </a:xfrm>
          <a:prstGeom prst="roundRect">
            <a:avLst/>
          </a:prstGeom>
          <a:solidFill>
            <a:srgbClr val="FFC000"/>
          </a:solidFill>
          <a:ln w="38100" cap="flat" cmpd="sng" algn="ctr">
            <a:solidFill>
              <a:srgbClr val="FFC000"/>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fr-CA" sz="1600" b="1" kern="0" dirty="0">
                <a:gradFill>
                  <a:gsLst>
                    <a:gs pos="40075">
                      <a:srgbClr val="FFFFFF"/>
                    </a:gs>
                    <a:gs pos="30000">
                      <a:srgbClr val="FFFFFF"/>
                    </a:gs>
                  </a:gsLst>
                  <a:lin ang="5400000" scaled="0"/>
                </a:gradFill>
                <a:latin typeface="Segoe UI"/>
              </a:rPr>
              <a:t>CDN</a:t>
            </a:r>
          </a:p>
        </p:txBody>
      </p:sp>
      <p:sp>
        <p:nvSpPr>
          <p:cNvPr id="34" name="Rounded Rectangle 144">
            <a:extLst>
              <a:ext uri="{FF2B5EF4-FFF2-40B4-BE49-F238E27FC236}">
                <a16:creationId xmlns:a16="http://schemas.microsoft.com/office/drawing/2014/main" id="{4BDEB980-7EDA-422D-A7C4-75E8AA7B99D7}"/>
              </a:ext>
            </a:extLst>
          </p:cNvPr>
          <p:cNvSpPr/>
          <p:nvPr/>
        </p:nvSpPr>
        <p:spPr>
          <a:xfrm>
            <a:off x="4245242" y="6175405"/>
            <a:ext cx="1275078" cy="555732"/>
          </a:xfrm>
          <a:prstGeom prst="roundRect">
            <a:avLst/>
          </a:prstGeom>
          <a:solidFill>
            <a:srgbClr val="FFC000"/>
          </a:solidFill>
          <a:ln w="38100" cap="flat" cmpd="sng" algn="ctr">
            <a:solidFill>
              <a:srgbClr val="FFC000"/>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lang="en-CA" sz="1600" b="1" kern="0" dirty="0">
                <a:gradFill>
                  <a:gsLst>
                    <a:gs pos="40075">
                      <a:srgbClr val="FFFFFF"/>
                    </a:gs>
                    <a:gs pos="30000">
                      <a:srgbClr val="FFFFFF"/>
                    </a:gs>
                  </a:gsLst>
                  <a:lin ang="5400000" scaled="0"/>
                </a:gradFill>
                <a:latin typeface="Segoe UI"/>
              </a:rPr>
              <a:t>Static Content</a:t>
            </a:r>
          </a:p>
        </p:txBody>
      </p:sp>
      <p:cxnSp>
        <p:nvCxnSpPr>
          <p:cNvPr id="35" name="Connecteur droit avec flèche 34">
            <a:extLst>
              <a:ext uri="{FF2B5EF4-FFF2-40B4-BE49-F238E27FC236}">
                <a16:creationId xmlns:a16="http://schemas.microsoft.com/office/drawing/2014/main" id="{A3551275-2E94-41B2-AF14-528FC403DC80}"/>
              </a:ext>
            </a:extLst>
          </p:cNvPr>
          <p:cNvCxnSpPr>
            <a:cxnSpLocks/>
          </p:cNvCxnSpPr>
          <p:nvPr/>
        </p:nvCxnSpPr>
        <p:spPr>
          <a:xfrm flipH="1">
            <a:off x="1679570" y="6423353"/>
            <a:ext cx="585265" cy="0"/>
          </a:xfrm>
          <a:prstGeom prst="straightConnector1">
            <a:avLst/>
          </a:prstGeom>
          <a:ln w="635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C3DC6073-011E-4DC2-BE35-B75BB9BAC723}"/>
              </a:ext>
            </a:extLst>
          </p:cNvPr>
          <p:cNvCxnSpPr>
            <a:cxnSpLocks/>
          </p:cNvCxnSpPr>
          <p:nvPr/>
        </p:nvCxnSpPr>
        <p:spPr>
          <a:xfrm flipH="1">
            <a:off x="3623902" y="6423353"/>
            <a:ext cx="585265" cy="0"/>
          </a:xfrm>
          <a:prstGeom prst="straightConnector1">
            <a:avLst/>
          </a:prstGeom>
          <a:ln w="635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 coins arrondis 37">
            <a:extLst>
              <a:ext uri="{FF2B5EF4-FFF2-40B4-BE49-F238E27FC236}">
                <a16:creationId xmlns:a16="http://schemas.microsoft.com/office/drawing/2014/main" id="{5470B436-26A4-4FE0-B477-D168233D12EF}"/>
              </a:ext>
            </a:extLst>
          </p:cNvPr>
          <p:cNvSpPr/>
          <p:nvPr/>
        </p:nvSpPr>
        <p:spPr bwMode="auto">
          <a:xfrm>
            <a:off x="10654727" y="2139379"/>
            <a:ext cx="1270354" cy="9144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CA" sz="1600" b="1" kern="0" dirty="0">
                <a:gradFill>
                  <a:gsLst>
                    <a:gs pos="40075">
                      <a:srgbClr val="FFFFFF"/>
                    </a:gs>
                    <a:gs pos="30000">
                      <a:srgbClr val="FFFFFF"/>
                    </a:gs>
                  </a:gsLst>
                  <a:lin ang="5400000" scaled="0"/>
                </a:gradFill>
                <a:latin typeface="Segoe UI"/>
              </a:rPr>
              <a:t>Remote</a:t>
            </a:r>
            <a:r>
              <a:rPr lang="en-CA" sz="2400" dirty="0">
                <a:gradFill>
                  <a:gsLst>
                    <a:gs pos="0">
                      <a:srgbClr val="FFFFFF"/>
                    </a:gs>
                    <a:gs pos="100000">
                      <a:srgbClr val="FFFFFF"/>
                    </a:gs>
                  </a:gsLst>
                  <a:lin ang="5400000" scaled="0"/>
                </a:gradFill>
                <a:ea typeface="Segoe UI" pitchFamily="34" charset="0"/>
                <a:cs typeface="Segoe UI" pitchFamily="34" charset="0"/>
              </a:rPr>
              <a:t> </a:t>
            </a:r>
            <a:r>
              <a:rPr lang="en-CA" sz="1600" b="1" kern="0" dirty="0">
                <a:gradFill>
                  <a:gsLst>
                    <a:gs pos="40075">
                      <a:srgbClr val="FFFFFF"/>
                    </a:gs>
                    <a:gs pos="30000">
                      <a:srgbClr val="FFFFFF"/>
                    </a:gs>
                  </a:gsLst>
                  <a:lin ang="5400000" scaled="0"/>
                </a:gradFill>
                <a:latin typeface="Segoe UI"/>
              </a:rPr>
              <a:t>Service</a:t>
            </a:r>
          </a:p>
        </p:txBody>
      </p:sp>
      <p:sp>
        <p:nvSpPr>
          <p:cNvPr id="39" name="Rectangle : coins arrondis 38">
            <a:extLst>
              <a:ext uri="{FF2B5EF4-FFF2-40B4-BE49-F238E27FC236}">
                <a16:creationId xmlns:a16="http://schemas.microsoft.com/office/drawing/2014/main" id="{A591D7FE-C19F-49E8-A9B4-E8EF45D0E3FE}"/>
              </a:ext>
            </a:extLst>
          </p:cNvPr>
          <p:cNvSpPr/>
          <p:nvPr/>
        </p:nvSpPr>
        <p:spPr bwMode="auto">
          <a:xfrm>
            <a:off x="6393264" y="6038816"/>
            <a:ext cx="1794076" cy="7324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1600" b="1" kern="0" dirty="0">
                <a:gradFill>
                  <a:gsLst>
                    <a:gs pos="40075">
                      <a:srgbClr val="FFFFFF"/>
                    </a:gs>
                    <a:gs pos="30000">
                      <a:srgbClr val="FFFFFF"/>
                    </a:gs>
                  </a:gsLst>
                  <a:lin ang="5400000" scaled="0"/>
                </a:gradFill>
                <a:latin typeface="Segoe UI"/>
              </a:rPr>
              <a:t>Management</a:t>
            </a:r>
            <a:endParaRPr lang="en-CA" sz="1600" b="1" kern="0" dirty="0" err="1">
              <a:gradFill>
                <a:gsLst>
                  <a:gs pos="40075">
                    <a:srgbClr val="FFFFFF"/>
                  </a:gs>
                  <a:gs pos="30000">
                    <a:srgbClr val="FFFFFF"/>
                  </a:gs>
                </a:gsLst>
                <a:lin ang="5400000" scaled="0"/>
              </a:gradFill>
              <a:latin typeface="Segoe UI"/>
            </a:endParaRPr>
          </a:p>
        </p:txBody>
      </p:sp>
      <p:sp>
        <p:nvSpPr>
          <p:cNvPr id="40" name="Rectangle : coins arrondis 39">
            <a:extLst>
              <a:ext uri="{FF2B5EF4-FFF2-40B4-BE49-F238E27FC236}">
                <a16:creationId xmlns:a16="http://schemas.microsoft.com/office/drawing/2014/main" id="{A8541E38-D990-4C66-BC32-ED1B0073429D}"/>
              </a:ext>
            </a:extLst>
          </p:cNvPr>
          <p:cNvSpPr/>
          <p:nvPr/>
        </p:nvSpPr>
        <p:spPr bwMode="auto">
          <a:xfrm>
            <a:off x="8742101" y="6003517"/>
            <a:ext cx="1460617" cy="7324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1600" b="1" kern="0" dirty="0">
                <a:gradFill>
                  <a:gsLst>
                    <a:gs pos="40075">
                      <a:srgbClr val="FFFFFF"/>
                    </a:gs>
                    <a:gs pos="30000">
                      <a:srgbClr val="FFFFFF"/>
                    </a:gs>
                  </a:gsLst>
                  <a:lin ang="5400000" scaled="0"/>
                </a:gradFill>
                <a:latin typeface="Segoe UI"/>
              </a:rPr>
              <a:t>Service Discovery</a:t>
            </a:r>
            <a:endParaRPr lang="en-CA" sz="1600" b="1" kern="0" dirty="0" err="1">
              <a:gradFill>
                <a:gsLst>
                  <a:gs pos="40075">
                    <a:srgbClr val="FFFFFF"/>
                  </a:gs>
                  <a:gs pos="30000">
                    <a:srgbClr val="FFFFFF"/>
                  </a:gs>
                </a:gsLst>
                <a:lin ang="5400000" scaled="0"/>
              </a:gradFill>
              <a:latin typeface="Segoe UI"/>
            </a:endParaRPr>
          </a:p>
        </p:txBody>
      </p:sp>
      <p:cxnSp>
        <p:nvCxnSpPr>
          <p:cNvPr id="41" name="Connecteur droit avec flèche 40">
            <a:extLst>
              <a:ext uri="{FF2B5EF4-FFF2-40B4-BE49-F238E27FC236}">
                <a16:creationId xmlns:a16="http://schemas.microsoft.com/office/drawing/2014/main" id="{FCB4F73C-C0D8-42F8-B1A4-55338D14CFD7}"/>
              </a:ext>
            </a:extLst>
          </p:cNvPr>
          <p:cNvCxnSpPr>
            <a:cxnSpLocks/>
          </p:cNvCxnSpPr>
          <p:nvPr/>
        </p:nvCxnSpPr>
        <p:spPr>
          <a:xfrm>
            <a:off x="9750710" y="2576490"/>
            <a:ext cx="904016" cy="0"/>
          </a:xfrm>
          <a:prstGeom prst="straightConnector1">
            <a:avLst/>
          </a:prstGeom>
          <a:ln w="635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46703870-5188-496C-9D41-127DA81B804B}"/>
              </a:ext>
            </a:extLst>
          </p:cNvPr>
          <p:cNvCxnSpPr>
            <a:cxnSpLocks/>
            <a:stCxn id="39" idx="3"/>
          </p:cNvCxnSpPr>
          <p:nvPr/>
        </p:nvCxnSpPr>
        <p:spPr>
          <a:xfrm>
            <a:off x="8187340" y="6405029"/>
            <a:ext cx="647263" cy="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1A0E1713-5E3C-41F3-AA78-9FB735A23FFC}"/>
              </a:ext>
            </a:extLst>
          </p:cNvPr>
          <p:cNvCxnSpPr>
            <a:cxnSpLocks/>
          </p:cNvCxnSpPr>
          <p:nvPr/>
        </p:nvCxnSpPr>
        <p:spPr>
          <a:xfrm flipH="1" flipV="1">
            <a:off x="7379041" y="5544447"/>
            <a:ext cx="1" cy="45907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3F3137DA-389A-4295-83E1-81BAEC922281}"/>
              </a:ext>
            </a:extLst>
          </p:cNvPr>
          <p:cNvCxnSpPr>
            <a:cxnSpLocks/>
          </p:cNvCxnSpPr>
          <p:nvPr/>
        </p:nvCxnSpPr>
        <p:spPr>
          <a:xfrm>
            <a:off x="9356663" y="5554257"/>
            <a:ext cx="0" cy="459070"/>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C1F38ED-DDDF-4C81-B7F5-55B646153E83}"/>
              </a:ext>
            </a:extLst>
          </p:cNvPr>
          <p:cNvCxnSpPr>
            <a:cxnSpLocks/>
          </p:cNvCxnSpPr>
          <p:nvPr/>
        </p:nvCxnSpPr>
        <p:spPr>
          <a:xfrm flipV="1">
            <a:off x="5531894" y="2696901"/>
            <a:ext cx="1209801" cy="844147"/>
          </a:xfrm>
          <a:prstGeom prst="straightConnector1">
            <a:avLst/>
          </a:prstGeom>
          <a:ln w="63500">
            <a:solidFill>
              <a:srgbClr val="00A38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69837B44-24B9-433A-B4A0-E7BDC3B7FD6E}"/>
              </a:ext>
            </a:extLst>
          </p:cNvPr>
          <p:cNvCxnSpPr>
            <a:cxnSpLocks/>
          </p:cNvCxnSpPr>
          <p:nvPr/>
        </p:nvCxnSpPr>
        <p:spPr>
          <a:xfrm flipV="1">
            <a:off x="5619017" y="3327580"/>
            <a:ext cx="1219081" cy="213468"/>
          </a:xfrm>
          <a:prstGeom prst="straightConnector1">
            <a:avLst/>
          </a:prstGeom>
          <a:ln w="63500">
            <a:solidFill>
              <a:srgbClr val="68686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88C9DFA6-0F2C-4534-A243-58BB7A86FC20}"/>
              </a:ext>
            </a:extLst>
          </p:cNvPr>
          <p:cNvCxnSpPr>
            <a:cxnSpLocks/>
          </p:cNvCxnSpPr>
          <p:nvPr/>
        </p:nvCxnSpPr>
        <p:spPr>
          <a:xfrm>
            <a:off x="5531893" y="3540692"/>
            <a:ext cx="1242455" cy="586297"/>
          </a:xfrm>
          <a:prstGeom prst="straightConnector1">
            <a:avLst/>
          </a:prstGeom>
          <a:ln w="635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eur droit avec flèche 61">
            <a:extLst>
              <a:ext uri="{FF2B5EF4-FFF2-40B4-BE49-F238E27FC236}">
                <a16:creationId xmlns:a16="http://schemas.microsoft.com/office/drawing/2014/main" id="{FE6D5301-B025-4FF9-8C24-E8E9CBD2CD30}"/>
              </a:ext>
            </a:extLst>
          </p:cNvPr>
          <p:cNvCxnSpPr>
            <a:cxnSpLocks/>
            <a:endCxn id="29" idx="1"/>
          </p:cNvCxnSpPr>
          <p:nvPr/>
        </p:nvCxnSpPr>
        <p:spPr>
          <a:xfrm>
            <a:off x="5520320" y="3541048"/>
            <a:ext cx="1221377" cy="1347016"/>
          </a:xfrm>
          <a:prstGeom prst="straightConnector1">
            <a:avLst/>
          </a:prstGeom>
          <a:ln w="63500">
            <a:solidFill>
              <a:srgbClr val="E2068C"/>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036474"/>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purl.org/dc/elements/1.1/"/>
    <ds:schemaRef ds:uri="http://schemas.openxmlformats.org/package/2006/metadata/core-properties"/>
    <ds:schemaRef ds:uri="http://schemas.microsoft.com/sharepoint/v3"/>
    <ds:schemaRef ds:uri="http://www.w3.org/XML/1998/namespace"/>
    <ds:schemaRef ds:uri="http://schemas.microsoft.com/office/2006/documentManagement/types"/>
    <ds:schemaRef ds:uri="569b343d-e775-480b-9b2b-6a6986deb9b0"/>
    <ds:schemaRef ds:uri="http://schemas.microsoft.com/office/infopath/2007/PartnerControls"/>
    <ds:schemaRef ds:uri="http://purl.org/dc/terms/"/>
    <ds:schemaRef ds:uri="11245976-3b4d-4794-a754-317688483df2"/>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11402</TotalTime>
  <Words>710</Words>
  <Application>Microsoft Office PowerPoint</Application>
  <PresentationFormat>Grand écran</PresentationFormat>
  <Paragraphs>209</Paragraphs>
  <Slides>23</Slides>
  <Notes>20</Notes>
  <HiddenSlides>0</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23</vt:i4>
      </vt:variant>
    </vt:vector>
  </HeadingPairs>
  <TitlesOfParts>
    <vt:vector size="36" baseType="lpstr">
      <vt:lpstr>Arial</vt:lpstr>
      <vt:lpstr>Calibri</vt:lpstr>
      <vt:lpstr>Consolas</vt:lpstr>
      <vt:lpstr>Corbel</vt:lpstr>
      <vt:lpstr>Segoe Semibold</vt:lpstr>
      <vt:lpstr>Segoe UI</vt:lpstr>
      <vt:lpstr>Segoe UI Light</vt:lpstr>
      <vt:lpstr>Segoe UI Semibold</vt:lpstr>
      <vt:lpstr>Segoe UI Semilight</vt:lpstr>
      <vt:lpstr>Wingdings</vt:lpstr>
      <vt:lpstr>Dotnet_Template</vt:lpstr>
      <vt:lpstr>5-50033_TR23_BO_CT_Template</vt:lpstr>
      <vt:lpstr>5-50203_Microsoft_Ignite_Template</vt:lpstr>
      <vt:lpstr>Présentation PowerPoint</vt:lpstr>
      <vt:lpstr>Architecting .NET Microservices in a Docker Ecosystem </vt:lpstr>
      <vt:lpstr>Table of content</vt:lpstr>
      <vt:lpstr>Monolithic vs Microservices Architecture</vt:lpstr>
      <vt:lpstr>Présentation PowerPoint</vt:lpstr>
      <vt:lpstr>Présentation PowerPoint</vt:lpstr>
      <vt:lpstr>Microservices architecture and Patterns</vt:lpstr>
      <vt:lpstr>Présentation PowerPoint</vt:lpstr>
      <vt:lpstr>Microservices architecture style</vt:lpstr>
      <vt:lpstr>API gateways in microservices</vt:lpstr>
      <vt:lpstr>Docker container</vt:lpstr>
      <vt:lpstr>Docker</vt:lpstr>
      <vt:lpstr>Microservice using ASP.NET Core</vt:lpstr>
      <vt:lpstr>Prerequisites Environment</vt:lpstr>
      <vt:lpstr>Creating an Asp.NET Core 3 Application Solution</vt:lpstr>
      <vt:lpstr>Deploy a microservice to Azure</vt:lpstr>
      <vt:lpstr>Containers in Azure </vt:lpstr>
      <vt:lpstr>Push Docker images to Azure Container Registry</vt:lpstr>
      <vt:lpstr>Orchestrators in Azure</vt:lpstr>
      <vt:lpstr>Orchestrators in Azure</vt:lpstr>
      <vt:lpstr>Conclusion</vt:lpstr>
      <vt:lpstr>Hamida REBAI @rebaihamida https://github.com/didourebai/</vt:lpstr>
      <vt:lpstr>HttpClient factory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Hamida REBAÏ</cp:lastModifiedBy>
  <cp:revision>84</cp:revision>
  <dcterms:created xsi:type="dcterms:W3CDTF">2018-01-09T22:22:16Z</dcterms:created>
  <dcterms:modified xsi:type="dcterms:W3CDTF">2019-09-29T02:47:50Z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